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2" r:id="rId3"/>
    <p:sldId id="258" r:id="rId4"/>
    <p:sldId id="273" r:id="rId5"/>
    <p:sldId id="274" r:id="rId6"/>
    <p:sldId id="275" r:id="rId7"/>
    <p:sldId id="276" r:id="rId8"/>
    <p:sldId id="277" r:id="rId9"/>
    <p:sldId id="259" r:id="rId10"/>
    <p:sldId id="278" r:id="rId11"/>
    <p:sldId id="281" r:id="rId12"/>
    <p:sldId id="266" r:id="rId13"/>
    <p:sldId id="279" r:id="rId14"/>
    <p:sldId id="268" r:id="rId15"/>
    <p:sldId id="280" r:id="rId16"/>
    <p:sldId id="26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1738" autoAdjust="0"/>
  </p:normalViewPr>
  <p:slideViewPr>
    <p:cSldViewPr snapToGrid="0">
      <p:cViewPr>
        <p:scale>
          <a:sx n="60" d="100"/>
          <a:sy n="60" d="100"/>
        </p:scale>
        <p:origin x="696"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2025/10/14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14</a:t>
            </a:fld>
            <a:endParaRPr lang="zh-CN" altLang="en-US"/>
          </a:p>
        </p:txBody>
      </p:sp>
    </p:spTree>
    <p:extLst>
      <p:ext uri="{BB962C8B-B14F-4D97-AF65-F5344CB8AC3E}">
        <p14:creationId xmlns:p14="http://schemas.microsoft.com/office/powerpoint/2010/main" val="1609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8495-9635-52DC-13D1-AE0848CEF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96D4-B670-3037-BB93-AEEF7B2CD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44A68-3403-AC02-D0CF-892740E4E89B}"/>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60D2B173-FE35-71A4-ABCE-BF5E1073C4E9}"/>
              </a:ext>
            </a:extLst>
          </p:cNvPr>
          <p:cNvSpPr>
            <a:spLocks noGrp="1"/>
          </p:cNvSpPr>
          <p:nvPr>
            <p:ph type="sldNum" sz="quarter" idx="5"/>
          </p:nvPr>
        </p:nvSpPr>
        <p:spPr/>
        <p:txBody>
          <a:bodyPr/>
          <a:lstStyle/>
          <a:p>
            <a:fld id="{20968BB1-388A-47E0-9C8C-4528CEDAAC72}" type="slidenum">
              <a:rPr lang="zh-CN" altLang="en-US" smtClean="0"/>
              <a:t>15</a:t>
            </a:fld>
            <a:endParaRPr lang="zh-CN" altLang="en-US"/>
          </a:p>
        </p:txBody>
      </p:sp>
    </p:spTree>
    <p:extLst>
      <p:ext uri="{BB962C8B-B14F-4D97-AF65-F5344CB8AC3E}">
        <p14:creationId xmlns:p14="http://schemas.microsoft.com/office/powerpoint/2010/main" val="4892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1D694-08AA-3C18-D7C2-3B9817073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E474-8115-B06D-3E06-85028B48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E734A-1FEA-CF03-47D7-2421B17C60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FF71A464-EDC8-599A-5C31-57B298FEE673}"/>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148573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C0AF-5069-DDC8-97CE-DA60E4A50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DFFBF-92B8-F576-6128-45A986718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2B51-1935-59B5-A858-30D725E988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9B003BCD-8134-EB0C-ACD0-52162AA22F83}"/>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160103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322C-3CCA-6D04-3021-D6F7B311B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7DAE6-659D-9E26-FD11-53D288F7C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8F0C5-F4DD-CBA7-C4C8-0F6D74B846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C365738D-B869-0C76-5641-E732FD29B8FD}"/>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3363271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F0EF-14DA-6654-47D2-E2BD6288D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90394-1C7C-AB46-B204-8E0CCE690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7DE-7265-9C9C-B607-8E48F8FB6D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D54310BF-2ABA-3CD8-A542-967FA38F252A}"/>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11872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49348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2025/10/14</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2025/10/14</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2025/10/14</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2025/10/14</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2025/10/14</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2025/10/14</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2025/10/14</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2025/10/14</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2025/10/14</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2025/10/14</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2025/10/14</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2025/10/14</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A Fine Balance’: Exploring the Interplay of Reproductive</a:t>
            </a: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Strategies and Growth Dynamics in 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a:bodyPr>
          <a:lstStyle/>
          <a:p>
            <a:r>
              <a:rPr lang="en-US" altLang="zh-CN" sz="2800" dirty="0">
                <a:solidFill>
                  <a:schemeClr val="bg1"/>
                </a:solidFill>
              </a:rPr>
              <a:t>Xiaomao Wang</a:t>
            </a:r>
          </a:p>
          <a:p>
            <a:r>
              <a:rPr lang="en-US" altLang="zh-CN" sz="2800" dirty="0">
                <a:solidFill>
                  <a:schemeClr val="bg1"/>
                </a:solidFill>
              </a:rPr>
              <a:t>Oct 19 2025</a:t>
            </a:r>
          </a:p>
        </p:txBody>
      </p:sp>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260564" y="347208"/>
            <a:ext cx="5820825"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Climate change</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Resource allocation</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Observed changing masting pattern in many species</a:t>
            </a:r>
            <a:endParaRPr lang="zh-CN" altLang="en-US" sz="2400" dirty="0"/>
          </a:p>
        </p:txBody>
      </p:sp>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0143E44E-E588-9287-0766-446542F12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506DB-5496-F92E-71C7-F2AD2BB4ACC1}"/>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sp>
        <p:nvSpPr>
          <p:cNvPr id="35" name="TextBox 34">
            <a:extLst>
              <a:ext uri="{FF2B5EF4-FFF2-40B4-BE49-F238E27FC236}">
                <a16:creationId xmlns:a16="http://schemas.microsoft.com/office/drawing/2014/main" id="{F8FF00C9-9AB6-BA79-AEA7-D5F09D5DBD5D}"/>
              </a:ext>
            </a:extLst>
          </p:cNvPr>
          <p:cNvSpPr txBox="1"/>
          <p:nvPr/>
        </p:nvSpPr>
        <p:spPr>
          <a:xfrm>
            <a:off x="10920828" y="87131"/>
            <a:ext cx="1279517" cy="261610"/>
          </a:xfrm>
          <a:prstGeom prst="rect">
            <a:avLst/>
          </a:prstGeom>
          <a:noFill/>
        </p:spPr>
        <p:txBody>
          <a:bodyPr wrap="none" rtlCol="0">
            <a:spAutoFit/>
          </a:bodyPr>
          <a:lstStyle/>
          <a:p>
            <a:r>
              <a:rPr lang="en-US" altLang="zh-CN" sz="1100" dirty="0"/>
              <a:t>Source: </a:t>
            </a:r>
            <a:r>
              <a:rPr lang="en-US" altLang="zh-CN" sz="1100" dirty="0" err="1"/>
              <a:t>iNaturalist</a:t>
            </a:r>
            <a:endParaRPr lang="zh-CN" altLang="en-US" sz="1100" dirty="0"/>
          </a:p>
        </p:txBody>
      </p:sp>
      <p:sp>
        <p:nvSpPr>
          <p:cNvPr id="3" name="Rectangle 2">
            <a:extLst>
              <a:ext uri="{FF2B5EF4-FFF2-40B4-BE49-F238E27FC236}">
                <a16:creationId xmlns:a16="http://schemas.microsoft.com/office/drawing/2014/main" id="{6F0269AA-4637-06A2-53DC-CBEBBCD17790}"/>
              </a:ext>
            </a:extLst>
          </p:cNvPr>
          <p:cNvSpPr/>
          <p:nvPr/>
        </p:nvSpPr>
        <p:spPr>
          <a:xfrm>
            <a:off x="2591589"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34" name="TextBox 33">
            <a:extLst>
              <a:ext uri="{FF2B5EF4-FFF2-40B4-BE49-F238E27FC236}">
                <a16:creationId xmlns:a16="http://schemas.microsoft.com/office/drawing/2014/main" id="{272E55C3-652F-5FBC-ED0D-FB623A5B1CDF}"/>
              </a:ext>
            </a:extLst>
          </p:cNvPr>
          <p:cNvSpPr txBox="1"/>
          <p:nvPr/>
        </p:nvSpPr>
        <p:spPr>
          <a:xfrm>
            <a:off x="-15640" y="314857"/>
            <a:ext cx="1552354" cy="461665"/>
          </a:xfrm>
          <a:prstGeom prst="rect">
            <a:avLst/>
          </a:prstGeom>
          <a:noFill/>
        </p:spPr>
        <p:txBody>
          <a:bodyPr wrap="square" rtlCol="0">
            <a:spAutoFit/>
          </a:bodyPr>
          <a:lstStyle/>
          <a:p>
            <a:pPr algn="ctr"/>
            <a:r>
              <a:rPr lang="en-US" altLang="zh-CN" sz="1200" dirty="0"/>
              <a:t>‘Flower’</a:t>
            </a:r>
          </a:p>
          <a:p>
            <a:pPr algn="ctr"/>
            <a:r>
              <a:rPr lang="en-US" altLang="zh-CN" sz="1200" dirty="0"/>
              <a:t>development</a:t>
            </a:r>
            <a:endParaRPr lang="zh-CN" altLang="en-US" sz="1200" dirty="0"/>
          </a:p>
        </p:txBody>
      </p:sp>
      <p:sp>
        <p:nvSpPr>
          <p:cNvPr id="43" name="TextBox 42">
            <a:extLst>
              <a:ext uri="{FF2B5EF4-FFF2-40B4-BE49-F238E27FC236}">
                <a16:creationId xmlns:a16="http://schemas.microsoft.com/office/drawing/2014/main" id="{EDF00D97-7DA7-35DB-F1A4-140B0506E190}"/>
              </a:ext>
            </a:extLst>
          </p:cNvPr>
          <p:cNvSpPr txBox="1"/>
          <p:nvPr/>
        </p:nvSpPr>
        <p:spPr>
          <a:xfrm>
            <a:off x="1536714" y="368711"/>
            <a:ext cx="1552354" cy="276999"/>
          </a:xfrm>
          <a:prstGeom prst="rect">
            <a:avLst/>
          </a:prstGeom>
          <a:noFill/>
        </p:spPr>
        <p:txBody>
          <a:bodyPr wrap="square" rtlCol="0">
            <a:spAutoFit/>
          </a:bodyPr>
          <a:lstStyle/>
          <a:p>
            <a:pPr algn="ctr"/>
            <a:r>
              <a:rPr lang="en-US" altLang="zh-CN" sz="1200" dirty="0"/>
              <a:t>Pollination</a:t>
            </a:r>
            <a:endParaRPr lang="zh-CN" altLang="en-US" sz="1200" dirty="0"/>
          </a:p>
        </p:txBody>
      </p:sp>
      <p:sp>
        <p:nvSpPr>
          <p:cNvPr id="44" name="TextBox 43">
            <a:extLst>
              <a:ext uri="{FF2B5EF4-FFF2-40B4-BE49-F238E27FC236}">
                <a16:creationId xmlns:a16="http://schemas.microsoft.com/office/drawing/2014/main" id="{B12EC8AD-3459-B683-5C1A-8FC064B90CE2}"/>
              </a:ext>
            </a:extLst>
          </p:cNvPr>
          <p:cNvSpPr txBox="1"/>
          <p:nvPr/>
        </p:nvSpPr>
        <p:spPr>
          <a:xfrm>
            <a:off x="3213764" y="368711"/>
            <a:ext cx="1552354" cy="276999"/>
          </a:xfrm>
          <a:prstGeom prst="rect">
            <a:avLst/>
          </a:prstGeom>
          <a:noFill/>
        </p:spPr>
        <p:txBody>
          <a:bodyPr wrap="square" rtlCol="0">
            <a:spAutoFit/>
          </a:bodyPr>
          <a:lstStyle/>
          <a:p>
            <a:pPr algn="ctr"/>
            <a:r>
              <a:rPr lang="en-US" altLang="zh-CN" sz="1200" dirty="0"/>
              <a:t>Fertilization</a:t>
            </a:r>
            <a:endParaRPr lang="zh-CN" altLang="en-US" sz="1200" dirty="0"/>
          </a:p>
        </p:txBody>
      </p:sp>
      <p:sp>
        <p:nvSpPr>
          <p:cNvPr id="50" name="TextBox 49">
            <a:extLst>
              <a:ext uri="{FF2B5EF4-FFF2-40B4-BE49-F238E27FC236}">
                <a16:creationId xmlns:a16="http://schemas.microsoft.com/office/drawing/2014/main" id="{3241443D-E7A3-3F39-D688-D52C942297C1}"/>
              </a:ext>
            </a:extLst>
          </p:cNvPr>
          <p:cNvSpPr txBox="1"/>
          <p:nvPr/>
        </p:nvSpPr>
        <p:spPr>
          <a:xfrm>
            <a:off x="4722601" y="368711"/>
            <a:ext cx="1552354" cy="276999"/>
          </a:xfrm>
          <a:prstGeom prst="rect">
            <a:avLst/>
          </a:prstGeom>
          <a:noFill/>
        </p:spPr>
        <p:txBody>
          <a:bodyPr wrap="square" rtlCol="0">
            <a:spAutoFit/>
          </a:bodyPr>
          <a:lstStyle/>
          <a:p>
            <a:pPr algn="ctr"/>
            <a:r>
              <a:rPr lang="en-US" altLang="zh-CN" sz="1200" dirty="0"/>
              <a:t>Maturation</a:t>
            </a:r>
            <a:endParaRPr lang="zh-CN" altLang="en-US" sz="1200" dirty="0"/>
          </a:p>
        </p:txBody>
      </p:sp>
      <p:sp>
        <p:nvSpPr>
          <p:cNvPr id="53" name="TextBox 52">
            <a:extLst>
              <a:ext uri="{FF2B5EF4-FFF2-40B4-BE49-F238E27FC236}">
                <a16:creationId xmlns:a16="http://schemas.microsoft.com/office/drawing/2014/main" id="{3EC0F09A-D8FC-6A95-3419-C582E82CCE66}"/>
              </a:ext>
            </a:extLst>
          </p:cNvPr>
          <p:cNvSpPr txBox="1"/>
          <p:nvPr/>
        </p:nvSpPr>
        <p:spPr>
          <a:xfrm>
            <a:off x="6226814" y="367640"/>
            <a:ext cx="1552354" cy="276999"/>
          </a:xfrm>
          <a:prstGeom prst="rect">
            <a:avLst/>
          </a:prstGeom>
          <a:noFill/>
        </p:spPr>
        <p:txBody>
          <a:bodyPr wrap="square" rtlCol="0">
            <a:spAutoFit/>
          </a:bodyPr>
          <a:lstStyle/>
          <a:p>
            <a:pPr algn="ctr"/>
            <a:r>
              <a:rPr lang="en-US" altLang="zh-CN" sz="1200" dirty="0"/>
              <a:t>Dispersal</a:t>
            </a:r>
            <a:endParaRPr lang="zh-CN" altLang="en-US" sz="1200" dirty="0"/>
          </a:p>
        </p:txBody>
      </p:sp>
      <p:sp>
        <p:nvSpPr>
          <p:cNvPr id="59" name="Rectangle 58">
            <a:extLst>
              <a:ext uri="{FF2B5EF4-FFF2-40B4-BE49-F238E27FC236}">
                <a16:creationId xmlns:a16="http://schemas.microsoft.com/office/drawing/2014/main" id="{6FDCF9C1-1052-96D8-B0B2-158E48D37211}"/>
              </a:ext>
            </a:extLst>
          </p:cNvPr>
          <p:cNvSpPr/>
          <p:nvPr/>
        </p:nvSpPr>
        <p:spPr>
          <a:xfrm>
            <a:off x="3634005"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0" name="Rectangle 59">
            <a:extLst>
              <a:ext uri="{FF2B5EF4-FFF2-40B4-BE49-F238E27FC236}">
                <a16:creationId xmlns:a16="http://schemas.microsoft.com/office/drawing/2014/main" id="{BFD24ACC-159D-EC23-A810-B6CE8A63EDED}"/>
              </a:ext>
            </a:extLst>
          </p:cNvPr>
          <p:cNvSpPr/>
          <p:nvPr/>
        </p:nvSpPr>
        <p:spPr>
          <a:xfrm>
            <a:off x="4676421"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1" name="Rectangle 60">
            <a:extLst>
              <a:ext uri="{FF2B5EF4-FFF2-40B4-BE49-F238E27FC236}">
                <a16:creationId xmlns:a16="http://schemas.microsoft.com/office/drawing/2014/main" id="{57AC47A9-1996-FE99-153F-6428E69A07C4}"/>
              </a:ext>
            </a:extLst>
          </p:cNvPr>
          <p:cNvSpPr/>
          <p:nvPr/>
        </p:nvSpPr>
        <p:spPr>
          <a:xfrm>
            <a:off x="5718837"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2" name="Rectangle 61">
            <a:extLst>
              <a:ext uri="{FF2B5EF4-FFF2-40B4-BE49-F238E27FC236}">
                <a16:creationId xmlns:a16="http://schemas.microsoft.com/office/drawing/2014/main" id="{3B45F6DB-4273-39D0-851A-73724AD4144A}"/>
              </a:ext>
            </a:extLst>
          </p:cNvPr>
          <p:cNvSpPr/>
          <p:nvPr/>
        </p:nvSpPr>
        <p:spPr>
          <a:xfrm>
            <a:off x="6761253"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63" name="Rectangle 62">
            <a:extLst>
              <a:ext uri="{FF2B5EF4-FFF2-40B4-BE49-F238E27FC236}">
                <a16:creationId xmlns:a16="http://schemas.microsoft.com/office/drawing/2014/main" id="{B9EE2D48-3D23-17B3-2521-7C6386D58A3E}"/>
              </a:ext>
            </a:extLst>
          </p:cNvPr>
          <p:cNvSpPr/>
          <p:nvPr/>
        </p:nvSpPr>
        <p:spPr>
          <a:xfrm>
            <a:off x="7803096"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4" name="Rectangle 63">
            <a:extLst>
              <a:ext uri="{FF2B5EF4-FFF2-40B4-BE49-F238E27FC236}">
                <a16:creationId xmlns:a16="http://schemas.microsoft.com/office/drawing/2014/main" id="{C6115AE9-628C-9F54-C25C-13FAA19C537C}"/>
              </a:ext>
            </a:extLst>
          </p:cNvPr>
          <p:cNvSpPr/>
          <p:nvPr/>
        </p:nvSpPr>
        <p:spPr>
          <a:xfrm>
            <a:off x="8848967"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5" name="Rectangle 64">
            <a:extLst>
              <a:ext uri="{FF2B5EF4-FFF2-40B4-BE49-F238E27FC236}">
                <a16:creationId xmlns:a16="http://schemas.microsoft.com/office/drawing/2014/main" id="{AD34E593-9386-8964-2323-A60C626F07B3}"/>
              </a:ext>
            </a:extLst>
          </p:cNvPr>
          <p:cNvSpPr/>
          <p:nvPr/>
        </p:nvSpPr>
        <p:spPr>
          <a:xfrm>
            <a:off x="9887355"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6" name="Rectangle 65">
            <a:extLst>
              <a:ext uri="{FF2B5EF4-FFF2-40B4-BE49-F238E27FC236}">
                <a16:creationId xmlns:a16="http://schemas.microsoft.com/office/drawing/2014/main" id="{130AC479-8395-430F-AE74-E164512BDE67}"/>
              </a:ext>
            </a:extLst>
          </p:cNvPr>
          <p:cNvSpPr/>
          <p:nvPr/>
        </p:nvSpPr>
        <p:spPr>
          <a:xfrm>
            <a:off x="10930444"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68" name="Straight Connector 67">
            <a:extLst>
              <a:ext uri="{FF2B5EF4-FFF2-40B4-BE49-F238E27FC236}">
                <a16:creationId xmlns:a16="http://schemas.microsoft.com/office/drawing/2014/main" id="{80F5F1A8-CC17-EF9F-EC72-924AA00CD261}"/>
              </a:ext>
            </a:extLst>
          </p:cNvPr>
          <p:cNvCxnSpPr/>
          <p:nvPr/>
        </p:nvCxnSpPr>
        <p:spPr>
          <a:xfrm>
            <a:off x="2591589" y="160347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D9BF14E1-6BD8-E262-5490-F44329A7310A}"/>
              </a:ext>
            </a:extLst>
          </p:cNvPr>
          <p:cNvCxnSpPr/>
          <p:nvPr/>
        </p:nvCxnSpPr>
        <p:spPr>
          <a:xfrm>
            <a:off x="5512172" y="160347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E2615B0E-8D96-408A-CDEC-F723E91EB10B}"/>
              </a:ext>
            </a:extLst>
          </p:cNvPr>
          <p:cNvCxnSpPr/>
          <p:nvPr/>
        </p:nvCxnSpPr>
        <p:spPr>
          <a:xfrm>
            <a:off x="5637140" y="167663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EAAB9C9-5171-AB43-1862-D1A6D257519A}"/>
              </a:ext>
            </a:extLst>
          </p:cNvPr>
          <p:cNvCxnSpPr>
            <a:cxnSpLocks/>
          </p:cNvCxnSpPr>
          <p:nvPr/>
        </p:nvCxnSpPr>
        <p:spPr>
          <a:xfrm>
            <a:off x="6050469" y="1603479"/>
            <a:ext cx="4879302"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28311462-2FAF-71E8-0432-2B0B14F013B7}"/>
              </a:ext>
            </a:extLst>
          </p:cNvPr>
          <p:cNvCxnSpPr/>
          <p:nvPr/>
        </p:nvCxnSpPr>
        <p:spPr>
          <a:xfrm>
            <a:off x="10929771" y="160347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2C8F9954-ACCA-9861-1327-4796E4DDC33D}"/>
              </a:ext>
            </a:extLst>
          </p:cNvPr>
          <p:cNvCxnSpPr/>
          <p:nvPr/>
        </p:nvCxnSpPr>
        <p:spPr>
          <a:xfrm>
            <a:off x="1263721" y="52054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A6ED4E21-A12E-687D-255F-3213ED1A0910}"/>
              </a:ext>
            </a:extLst>
          </p:cNvPr>
          <p:cNvCxnSpPr/>
          <p:nvPr/>
        </p:nvCxnSpPr>
        <p:spPr>
          <a:xfrm>
            <a:off x="2800435" y="51702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960CEDD6-74B2-EC0A-1A82-324DD7BE17A1}"/>
              </a:ext>
            </a:extLst>
          </p:cNvPr>
          <p:cNvCxnSpPr/>
          <p:nvPr/>
        </p:nvCxnSpPr>
        <p:spPr>
          <a:xfrm>
            <a:off x="4477485" y="514646"/>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DFF674-85CB-BD26-BC61-5189116263B7}"/>
              </a:ext>
            </a:extLst>
          </p:cNvPr>
          <p:cNvCxnSpPr/>
          <p:nvPr/>
        </p:nvCxnSpPr>
        <p:spPr>
          <a:xfrm>
            <a:off x="7506175" y="525134"/>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60C03234-FD38-3443-9971-18B7D0D0C653}"/>
              </a:ext>
            </a:extLst>
          </p:cNvPr>
          <p:cNvCxnSpPr/>
          <p:nvPr/>
        </p:nvCxnSpPr>
        <p:spPr>
          <a:xfrm>
            <a:off x="6001962" y="507668"/>
            <a:ext cx="413329"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0" name="Rectangle 79">
            <a:extLst>
              <a:ext uri="{FF2B5EF4-FFF2-40B4-BE49-F238E27FC236}">
                <a16:creationId xmlns:a16="http://schemas.microsoft.com/office/drawing/2014/main" id="{B2D42068-71DE-C669-04CB-6A118B22AA2D}"/>
              </a:ext>
            </a:extLst>
          </p:cNvPr>
          <p:cNvSpPr/>
          <p:nvPr/>
        </p:nvSpPr>
        <p:spPr>
          <a:xfrm>
            <a:off x="2576027"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1" name="Rectangle 80">
            <a:extLst>
              <a:ext uri="{FF2B5EF4-FFF2-40B4-BE49-F238E27FC236}">
                <a16:creationId xmlns:a16="http://schemas.microsoft.com/office/drawing/2014/main" id="{8C975CCB-DF08-E6FE-BA28-1D3566501664}"/>
              </a:ext>
            </a:extLst>
          </p:cNvPr>
          <p:cNvSpPr/>
          <p:nvPr/>
        </p:nvSpPr>
        <p:spPr>
          <a:xfrm>
            <a:off x="3618443"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2" name="Rectangle 81">
            <a:extLst>
              <a:ext uri="{FF2B5EF4-FFF2-40B4-BE49-F238E27FC236}">
                <a16:creationId xmlns:a16="http://schemas.microsoft.com/office/drawing/2014/main" id="{DB40A836-EE14-8708-0091-8E321B2ED1C7}"/>
              </a:ext>
            </a:extLst>
          </p:cNvPr>
          <p:cNvSpPr/>
          <p:nvPr/>
        </p:nvSpPr>
        <p:spPr>
          <a:xfrm>
            <a:off x="4660859"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3" name="Rectangle 82">
            <a:extLst>
              <a:ext uri="{FF2B5EF4-FFF2-40B4-BE49-F238E27FC236}">
                <a16:creationId xmlns:a16="http://schemas.microsoft.com/office/drawing/2014/main" id="{1CFD54B2-EBEF-2829-5FD0-861A4608D440}"/>
              </a:ext>
            </a:extLst>
          </p:cNvPr>
          <p:cNvSpPr/>
          <p:nvPr/>
        </p:nvSpPr>
        <p:spPr>
          <a:xfrm>
            <a:off x="5703275"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4" name="Rectangle 83">
            <a:extLst>
              <a:ext uri="{FF2B5EF4-FFF2-40B4-BE49-F238E27FC236}">
                <a16:creationId xmlns:a16="http://schemas.microsoft.com/office/drawing/2014/main" id="{B514130E-318D-1680-1714-DDBBF7639277}"/>
              </a:ext>
            </a:extLst>
          </p:cNvPr>
          <p:cNvSpPr/>
          <p:nvPr/>
        </p:nvSpPr>
        <p:spPr>
          <a:xfrm>
            <a:off x="6745691"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5" name="Rectangle 84">
            <a:extLst>
              <a:ext uri="{FF2B5EF4-FFF2-40B4-BE49-F238E27FC236}">
                <a16:creationId xmlns:a16="http://schemas.microsoft.com/office/drawing/2014/main" id="{1248C7AA-E42B-08BD-39E4-7370AE53DB2A}"/>
              </a:ext>
            </a:extLst>
          </p:cNvPr>
          <p:cNvSpPr/>
          <p:nvPr/>
        </p:nvSpPr>
        <p:spPr>
          <a:xfrm>
            <a:off x="7787534"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6" name="Rectangle 85">
            <a:extLst>
              <a:ext uri="{FF2B5EF4-FFF2-40B4-BE49-F238E27FC236}">
                <a16:creationId xmlns:a16="http://schemas.microsoft.com/office/drawing/2014/main" id="{755D9564-5284-3117-4EF3-A95971BB1DAE}"/>
              </a:ext>
            </a:extLst>
          </p:cNvPr>
          <p:cNvSpPr/>
          <p:nvPr/>
        </p:nvSpPr>
        <p:spPr>
          <a:xfrm>
            <a:off x="8833405"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7" name="Rectangle 86">
            <a:extLst>
              <a:ext uri="{FF2B5EF4-FFF2-40B4-BE49-F238E27FC236}">
                <a16:creationId xmlns:a16="http://schemas.microsoft.com/office/drawing/2014/main" id="{6BDD6854-E3B9-076A-7DDD-454B1EDF2837}"/>
              </a:ext>
            </a:extLst>
          </p:cNvPr>
          <p:cNvSpPr/>
          <p:nvPr/>
        </p:nvSpPr>
        <p:spPr>
          <a:xfrm>
            <a:off x="9871793"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8" name="Rectangle 87">
            <a:extLst>
              <a:ext uri="{FF2B5EF4-FFF2-40B4-BE49-F238E27FC236}">
                <a16:creationId xmlns:a16="http://schemas.microsoft.com/office/drawing/2014/main" id="{2540950D-0915-7D4A-297E-8F2410B21BF2}"/>
              </a:ext>
            </a:extLst>
          </p:cNvPr>
          <p:cNvSpPr/>
          <p:nvPr/>
        </p:nvSpPr>
        <p:spPr>
          <a:xfrm>
            <a:off x="10914882"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9" name="Rectangle 88">
            <a:extLst>
              <a:ext uri="{FF2B5EF4-FFF2-40B4-BE49-F238E27FC236}">
                <a16:creationId xmlns:a16="http://schemas.microsoft.com/office/drawing/2014/main" id="{AEA61BD8-1617-4576-0085-C5D1A3A7E673}"/>
              </a:ext>
            </a:extLst>
          </p:cNvPr>
          <p:cNvSpPr/>
          <p:nvPr/>
        </p:nvSpPr>
        <p:spPr>
          <a:xfrm>
            <a:off x="2576027"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0" name="Rectangle 89">
            <a:extLst>
              <a:ext uri="{FF2B5EF4-FFF2-40B4-BE49-F238E27FC236}">
                <a16:creationId xmlns:a16="http://schemas.microsoft.com/office/drawing/2014/main" id="{EF6DFDE1-E655-0DDF-0868-E64B4C593FDD}"/>
              </a:ext>
            </a:extLst>
          </p:cNvPr>
          <p:cNvSpPr/>
          <p:nvPr/>
        </p:nvSpPr>
        <p:spPr>
          <a:xfrm>
            <a:off x="3618443"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1" name="Rectangle 90">
            <a:extLst>
              <a:ext uri="{FF2B5EF4-FFF2-40B4-BE49-F238E27FC236}">
                <a16:creationId xmlns:a16="http://schemas.microsoft.com/office/drawing/2014/main" id="{B17F24DC-666C-2E22-82E0-07756595327D}"/>
              </a:ext>
            </a:extLst>
          </p:cNvPr>
          <p:cNvSpPr/>
          <p:nvPr/>
        </p:nvSpPr>
        <p:spPr>
          <a:xfrm>
            <a:off x="4660859"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2" name="Rectangle 91">
            <a:extLst>
              <a:ext uri="{FF2B5EF4-FFF2-40B4-BE49-F238E27FC236}">
                <a16:creationId xmlns:a16="http://schemas.microsoft.com/office/drawing/2014/main" id="{164C573E-CA80-F955-5422-60A5C0E53222}"/>
              </a:ext>
            </a:extLst>
          </p:cNvPr>
          <p:cNvSpPr/>
          <p:nvPr/>
        </p:nvSpPr>
        <p:spPr>
          <a:xfrm>
            <a:off x="5703275"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3" name="Rectangle 92">
            <a:extLst>
              <a:ext uri="{FF2B5EF4-FFF2-40B4-BE49-F238E27FC236}">
                <a16:creationId xmlns:a16="http://schemas.microsoft.com/office/drawing/2014/main" id="{98592994-27F6-68B0-2F9C-4997F90559D7}"/>
              </a:ext>
            </a:extLst>
          </p:cNvPr>
          <p:cNvSpPr/>
          <p:nvPr/>
        </p:nvSpPr>
        <p:spPr>
          <a:xfrm>
            <a:off x="6745691"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4" name="Rectangle 93">
            <a:extLst>
              <a:ext uri="{FF2B5EF4-FFF2-40B4-BE49-F238E27FC236}">
                <a16:creationId xmlns:a16="http://schemas.microsoft.com/office/drawing/2014/main" id="{E9A7E78C-C93C-2E39-7059-BF59A7F107DD}"/>
              </a:ext>
            </a:extLst>
          </p:cNvPr>
          <p:cNvSpPr/>
          <p:nvPr/>
        </p:nvSpPr>
        <p:spPr>
          <a:xfrm>
            <a:off x="7789548"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5" name="Rectangle 94">
            <a:extLst>
              <a:ext uri="{FF2B5EF4-FFF2-40B4-BE49-F238E27FC236}">
                <a16:creationId xmlns:a16="http://schemas.microsoft.com/office/drawing/2014/main" id="{D19E13F9-3378-2C77-68C0-605072CF4810}"/>
              </a:ext>
            </a:extLst>
          </p:cNvPr>
          <p:cNvSpPr/>
          <p:nvPr/>
        </p:nvSpPr>
        <p:spPr>
          <a:xfrm>
            <a:off x="8833405"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6" name="Rectangle 95">
            <a:extLst>
              <a:ext uri="{FF2B5EF4-FFF2-40B4-BE49-F238E27FC236}">
                <a16:creationId xmlns:a16="http://schemas.microsoft.com/office/drawing/2014/main" id="{522C5427-F7F1-7325-AF8D-532F5D86B30D}"/>
              </a:ext>
            </a:extLst>
          </p:cNvPr>
          <p:cNvSpPr/>
          <p:nvPr/>
        </p:nvSpPr>
        <p:spPr>
          <a:xfrm>
            <a:off x="9871793"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7" name="Rectangle 96">
            <a:extLst>
              <a:ext uri="{FF2B5EF4-FFF2-40B4-BE49-F238E27FC236}">
                <a16:creationId xmlns:a16="http://schemas.microsoft.com/office/drawing/2014/main" id="{9FEA8E38-C7F9-D970-AC88-C6756FD983BC}"/>
              </a:ext>
            </a:extLst>
          </p:cNvPr>
          <p:cNvSpPr/>
          <p:nvPr/>
        </p:nvSpPr>
        <p:spPr>
          <a:xfrm>
            <a:off x="10914882"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8" name="Rectangle 97">
            <a:extLst>
              <a:ext uri="{FF2B5EF4-FFF2-40B4-BE49-F238E27FC236}">
                <a16:creationId xmlns:a16="http://schemas.microsoft.com/office/drawing/2014/main" id="{4DE4C4BA-C5E7-CCB4-8359-D76E03EF40FA}"/>
              </a:ext>
            </a:extLst>
          </p:cNvPr>
          <p:cNvSpPr/>
          <p:nvPr/>
        </p:nvSpPr>
        <p:spPr>
          <a:xfrm>
            <a:off x="2570853"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9" name="Rectangle 98">
            <a:extLst>
              <a:ext uri="{FF2B5EF4-FFF2-40B4-BE49-F238E27FC236}">
                <a16:creationId xmlns:a16="http://schemas.microsoft.com/office/drawing/2014/main" id="{2660FC30-0C3E-3ADF-331A-E939E747AD58}"/>
              </a:ext>
            </a:extLst>
          </p:cNvPr>
          <p:cNvSpPr/>
          <p:nvPr/>
        </p:nvSpPr>
        <p:spPr>
          <a:xfrm>
            <a:off x="3613269"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0" name="Rectangle 99">
            <a:extLst>
              <a:ext uri="{FF2B5EF4-FFF2-40B4-BE49-F238E27FC236}">
                <a16:creationId xmlns:a16="http://schemas.microsoft.com/office/drawing/2014/main" id="{D55F4666-58CD-A5B3-E969-99CE4F4D22BA}"/>
              </a:ext>
            </a:extLst>
          </p:cNvPr>
          <p:cNvSpPr/>
          <p:nvPr/>
        </p:nvSpPr>
        <p:spPr>
          <a:xfrm>
            <a:off x="4655685"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1" name="Rectangle 100">
            <a:extLst>
              <a:ext uri="{FF2B5EF4-FFF2-40B4-BE49-F238E27FC236}">
                <a16:creationId xmlns:a16="http://schemas.microsoft.com/office/drawing/2014/main" id="{A32CD932-7DB0-9688-3796-57C795F6426A}"/>
              </a:ext>
            </a:extLst>
          </p:cNvPr>
          <p:cNvSpPr/>
          <p:nvPr/>
        </p:nvSpPr>
        <p:spPr>
          <a:xfrm>
            <a:off x="5698101"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2" name="Rectangle 101">
            <a:extLst>
              <a:ext uri="{FF2B5EF4-FFF2-40B4-BE49-F238E27FC236}">
                <a16:creationId xmlns:a16="http://schemas.microsoft.com/office/drawing/2014/main" id="{BCC9DBE8-D636-35FF-E65C-3BD914FBF66F}"/>
              </a:ext>
            </a:extLst>
          </p:cNvPr>
          <p:cNvSpPr/>
          <p:nvPr/>
        </p:nvSpPr>
        <p:spPr>
          <a:xfrm>
            <a:off x="6740517"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3" name="Rectangle 102">
            <a:extLst>
              <a:ext uri="{FF2B5EF4-FFF2-40B4-BE49-F238E27FC236}">
                <a16:creationId xmlns:a16="http://schemas.microsoft.com/office/drawing/2014/main" id="{F4F51388-681E-81E6-15D5-31A61BC25475}"/>
              </a:ext>
            </a:extLst>
          </p:cNvPr>
          <p:cNvSpPr/>
          <p:nvPr/>
        </p:nvSpPr>
        <p:spPr>
          <a:xfrm>
            <a:off x="7776186"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4" name="Rectangle 103">
            <a:extLst>
              <a:ext uri="{FF2B5EF4-FFF2-40B4-BE49-F238E27FC236}">
                <a16:creationId xmlns:a16="http://schemas.microsoft.com/office/drawing/2014/main" id="{32D6D039-C446-9188-1F03-8FEAB6A0D33C}"/>
              </a:ext>
            </a:extLst>
          </p:cNvPr>
          <p:cNvSpPr/>
          <p:nvPr/>
        </p:nvSpPr>
        <p:spPr>
          <a:xfrm>
            <a:off x="8828231"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5" name="Rectangle 104">
            <a:extLst>
              <a:ext uri="{FF2B5EF4-FFF2-40B4-BE49-F238E27FC236}">
                <a16:creationId xmlns:a16="http://schemas.microsoft.com/office/drawing/2014/main" id="{44A511C6-BE96-C24E-64B2-D81BDD9D2FD3}"/>
              </a:ext>
            </a:extLst>
          </p:cNvPr>
          <p:cNvSpPr/>
          <p:nvPr/>
        </p:nvSpPr>
        <p:spPr>
          <a:xfrm>
            <a:off x="9866619"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6" name="Rectangle 105">
            <a:extLst>
              <a:ext uri="{FF2B5EF4-FFF2-40B4-BE49-F238E27FC236}">
                <a16:creationId xmlns:a16="http://schemas.microsoft.com/office/drawing/2014/main" id="{1FC48B07-C876-ABE9-7D14-C6F6E5829405}"/>
              </a:ext>
            </a:extLst>
          </p:cNvPr>
          <p:cNvSpPr/>
          <p:nvPr/>
        </p:nvSpPr>
        <p:spPr>
          <a:xfrm>
            <a:off x="10909708"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7" name="Rectangle 106">
            <a:extLst>
              <a:ext uri="{FF2B5EF4-FFF2-40B4-BE49-F238E27FC236}">
                <a16:creationId xmlns:a16="http://schemas.microsoft.com/office/drawing/2014/main" id="{27E0F945-5104-B333-E546-D4CC55F3965E}"/>
              </a:ext>
            </a:extLst>
          </p:cNvPr>
          <p:cNvSpPr/>
          <p:nvPr/>
        </p:nvSpPr>
        <p:spPr>
          <a:xfrm>
            <a:off x="2591589"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8" name="Rectangle 107">
            <a:extLst>
              <a:ext uri="{FF2B5EF4-FFF2-40B4-BE49-F238E27FC236}">
                <a16:creationId xmlns:a16="http://schemas.microsoft.com/office/drawing/2014/main" id="{D04D7CD8-74B4-8360-F57E-D39B317C612F}"/>
              </a:ext>
            </a:extLst>
          </p:cNvPr>
          <p:cNvSpPr/>
          <p:nvPr/>
        </p:nvSpPr>
        <p:spPr>
          <a:xfrm>
            <a:off x="3634005"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9" name="Rectangle 108">
            <a:extLst>
              <a:ext uri="{FF2B5EF4-FFF2-40B4-BE49-F238E27FC236}">
                <a16:creationId xmlns:a16="http://schemas.microsoft.com/office/drawing/2014/main" id="{6039B9AC-9202-695F-985F-DB870EB4BC04}"/>
              </a:ext>
            </a:extLst>
          </p:cNvPr>
          <p:cNvSpPr/>
          <p:nvPr/>
        </p:nvSpPr>
        <p:spPr>
          <a:xfrm>
            <a:off x="4676421"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0" name="Rectangle 109">
            <a:extLst>
              <a:ext uri="{FF2B5EF4-FFF2-40B4-BE49-F238E27FC236}">
                <a16:creationId xmlns:a16="http://schemas.microsoft.com/office/drawing/2014/main" id="{9021D83E-F333-DA1C-D1B2-6CE4ADA99817}"/>
              </a:ext>
            </a:extLst>
          </p:cNvPr>
          <p:cNvSpPr/>
          <p:nvPr/>
        </p:nvSpPr>
        <p:spPr>
          <a:xfrm>
            <a:off x="5718837"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1" name="Rectangle 110">
            <a:extLst>
              <a:ext uri="{FF2B5EF4-FFF2-40B4-BE49-F238E27FC236}">
                <a16:creationId xmlns:a16="http://schemas.microsoft.com/office/drawing/2014/main" id="{3D40B897-9A31-CA0C-F27D-1711FE3407F5}"/>
              </a:ext>
            </a:extLst>
          </p:cNvPr>
          <p:cNvSpPr/>
          <p:nvPr/>
        </p:nvSpPr>
        <p:spPr>
          <a:xfrm>
            <a:off x="6761253"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2" name="Rectangle 111">
            <a:extLst>
              <a:ext uri="{FF2B5EF4-FFF2-40B4-BE49-F238E27FC236}">
                <a16:creationId xmlns:a16="http://schemas.microsoft.com/office/drawing/2014/main" id="{8E48E044-694E-0845-C208-E38DAAAAE75B}"/>
              </a:ext>
            </a:extLst>
          </p:cNvPr>
          <p:cNvSpPr/>
          <p:nvPr/>
        </p:nvSpPr>
        <p:spPr>
          <a:xfrm>
            <a:off x="7803096"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3" name="Rectangle 112">
            <a:extLst>
              <a:ext uri="{FF2B5EF4-FFF2-40B4-BE49-F238E27FC236}">
                <a16:creationId xmlns:a16="http://schemas.microsoft.com/office/drawing/2014/main" id="{D2B191C4-0D77-2C6F-4D22-211DB8BA7F08}"/>
              </a:ext>
            </a:extLst>
          </p:cNvPr>
          <p:cNvSpPr/>
          <p:nvPr/>
        </p:nvSpPr>
        <p:spPr>
          <a:xfrm>
            <a:off x="8848967"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4" name="Rectangle 113">
            <a:extLst>
              <a:ext uri="{FF2B5EF4-FFF2-40B4-BE49-F238E27FC236}">
                <a16:creationId xmlns:a16="http://schemas.microsoft.com/office/drawing/2014/main" id="{79743290-D0F5-B92C-8116-37CDA5454D9C}"/>
              </a:ext>
            </a:extLst>
          </p:cNvPr>
          <p:cNvSpPr/>
          <p:nvPr/>
        </p:nvSpPr>
        <p:spPr>
          <a:xfrm>
            <a:off x="9887355"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5" name="Rectangle 114">
            <a:extLst>
              <a:ext uri="{FF2B5EF4-FFF2-40B4-BE49-F238E27FC236}">
                <a16:creationId xmlns:a16="http://schemas.microsoft.com/office/drawing/2014/main" id="{4BE82D4F-03C6-E847-D096-9F8E7B189E58}"/>
              </a:ext>
            </a:extLst>
          </p:cNvPr>
          <p:cNvSpPr/>
          <p:nvPr/>
        </p:nvSpPr>
        <p:spPr>
          <a:xfrm>
            <a:off x="10930444"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6" name="Rectangle 115">
            <a:extLst>
              <a:ext uri="{FF2B5EF4-FFF2-40B4-BE49-F238E27FC236}">
                <a16:creationId xmlns:a16="http://schemas.microsoft.com/office/drawing/2014/main" id="{1759784D-0A6C-9CFD-8340-7662510CA6B3}"/>
              </a:ext>
            </a:extLst>
          </p:cNvPr>
          <p:cNvSpPr/>
          <p:nvPr/>
        </p:nvSpPr>
        <p:spPr>
          <a:xfrm>
            <a:off x="2570853"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7" name="Rectangle 116">
            <a:extLst>
              <a:ext uri="{FF2B5EF4-FFF2-40B4-BE49-F238E27FC236}">
                <a16:creationId xmlns:a16="http://schemas.microsoft.com/office/drawing/2014/main" id="{C93E7727-4233-381F-C387-87A04A6D7C48}"/>
              </a:ext>
            </a:extLst>
          </p:cNvPr>
          <p:cNvSpPr/>
          <p:nvPr/>
        </p:nvSpPr>
        <p:spPr>
          <a:xfrm>
            <a:off x="3613269"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8" name="Rectangle 117">
            <a:extLst>
              <a:ext uri="{FF2B5EF4-FFF2-40B4-BE49-F238E27FC236}">
                <a16:creationId xmlns:a16="http://schemas.microsoft.com/office/drawing/2014/main" id="{AD36AB90-D9DF-C36D-0BC2-6A0D4DA05285}"/>
              </a:ext>
            </a:extLst>
          </p:cNvPr>
          <p:cNvSpPr/>
          <p:nvPr/>
        </p:nvSpPr>
        <p:spPr>
          <a:xfrm>
            <a:off x="4649511"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9" name="Rectangle 118">
            <a:extLst>
              <a:ext uri="{FF2B5EF4-FFF2-40B4-BE49-F238E27FC236}">
                <a16:creationId xmlns:a16="http://schemas.microsoft.com/office/drawing/2014/main" id="{F1F53F97-7D18-F727-4E2F-91ADDD10063C}"/>
              </a:ext>
            </a:extLst>
          </p:cNvPr>
          <p:cNvSpPr/>
          <p:nvPr/>
        </p:nvSpPr>
        <p:spPr>
          <a:xfrm>
            <a:off x="5698101"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0" name="Rectangle 119">
            <a:extLst>
              <a:ext uri="{FF2B5EF4-FFF2-40B4-BE49-F238E27FC236}">
                <a16:creationId xmlns:a16="http://schemas.microsoft.com/office/drawing/2014/main" id="{D85AF839-F90E-69E7-6BA2-582803483969}"/>
              </a:ext>
            </a:extLst>
          </p:cNvPr>
          <p:cNvSpPr/>
          <p:nvPr/>
        </p:nvSpPr>
        <p:spPr>
          <a:xfrm>
            <a:off x="6740517"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21" name="Rectangle 120">
            <a:extLst>
              <a:ext uri="{FF2B5EF4-FFF2-40B4-BE49-F238E27FC236}">
                <a16:creationId xmlns:a16="http://schemas.microsoft.com/office/drawing/2014/main" id="{0C437C33-0A78-139C-74EC-3118239F3C7A}"/>
              </a:ext>
            </a:extLst>
          </p:cNvPr>
          <p:cNvSpPr/>
          <p:nvPr/>
        </p:nvSpPr>
        <p:spPr>
          <a:xfrm>
            <a:off x="7782360"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22" name="Rectangle 121">
            <a:extLst>
              <a:ext uri="{FF2B5EF4-FFF2-40B4-BE49-F238E27FC236}">
                <a16:creationId xmlns:a16="http://schemas.microsoft.com/office/drawing/2014/main" id="{A1EF1619-16F8-661A-2183-1CE76E2120D4}"/>
              </a:ext>
            </a:extLst>
          </p:cNvPr>
          <p:cNvSpPr/>
          <p:nvPr/>
        </p:nvSpPr>
        <p:spPr>
          <a:xfrm>
            <a:off x="8828231"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23" name="Rectangle 122">
            <a:extLst>
              <a:ext uri="{FF2B5EF4-FFF2-40B4-BE49-F238E27FC236}">
                <a16:creationId xmlns:a16="http://schemas.microsoft.com/office/drawing/2014/main" id="{913FABD2-CF40-DC19-0377-30B614FFF081}"/>
              </a:ext>
            </a:extLst>
          </p:cNvPr>
          <p:cNvSpPr/>
          <p:nvPr/>
        </p:nvSpPr>
        <p:spPr>
          <a:xfrm>
            <a:off x="9866619"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4" name="Rectangle 123">
            <a:extLst>
              <a:ext uri="{FF2B5EF4-FFF2-40B4-BE49-F238E27FC236}">
                <a16:creationId xmlns:a16="http://schemas.microsoft.com/office/drawing/2014/main" id="{40C39F23-1024-F1C6-1626-A2CA03877D98}"/>
              </a:ext>
            </a:extLst>
          </p:cNvPr>
          <p:cNvSpPr/>
          <p:nvPr/>
        </p:nvSpPr>
        <p:spPr>
          <a:xfrm>
            <a:off x="10909708"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126" name="Straight Connector 125">
            <a:extLst>
              <a:ext uri="{FF2B5EF4-FFF2-40B4-BE49-F238E27FC236}">
                <a16:creationId xmlns:a16="http://schemas.microsoft.com/office/drawing/2014/main" id="{9AC116B8-284D-72D4-C1DC-BB0AC3C69BF7}"/>
              </a:ext>
            </a:extLst>
          </p:cNvPr>
          <p:cNvCxnSpPr/>
          <p:nvPr/>
        </p:nvCxnSpPr>
        <p:spPr>
          <a:xfrm>
            <a:off x="2591589" y="2405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27" name="Straight Connector 126">
            <a:extLst>
              <a:ext uri="{FF2B5EF4-FFF2-40B4-BE49-F238E27FC236}">
                <a16:creationId xmlns:a16="http://schemas.microsoft.com/office/drawing/2014/main" id="{12DE42C0-60B2-104E-DE69-DB5BF1DEA11F}"/>
              </a:ext>
            </a:extLst>
          </p:cNvPr>
          <p:cNvCxnSpPr>
            <a:cxnSpLocks/>
          </p:cNvCxnSpPr>
          <p:nvPr/>
        </p:nvCxnSpPr>
        <p:spPr>
          <a:xfrm>
            <a:off x="4676421" y="2395291"/>
            <a:ext cx="75710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D0204D19-B98B-C766-4AD4-379191556E4F}"/>
              </a:ext>
            </a:extLst>
          </p:cNvPr>
          <p:cNvCxnSpPr/>
          <p:nvPr/>
        </p:nvCxnSpPr>
        <p:spPr>
          <a:xfrm>
            <a:off x="5430475" y="239529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56685BF-DA3D-271D-272C-A022AFDF7F41}"/>
              </a:ext>
            </a:extLst>
          </p:cNvPr>
          <p:cNvCxnSpPr>
            <a:cxnSpLocks/>
          </p:cNvCxnSpPr>
          <p:nvPr/>
        </p:nvCxnSpPr>
        <p:spPr>
          <a:xfrm>
            <a:off x="5843804" y="2395291"/>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3" name="Straight Connector 132">
            <a:extLst>
              <a:ext uri="{FF2B5EF4-FFF2-40B4-BE49-F238E27FC236}">
                <a16:creationId xmlns:a16="http://schemas.microsoft.com/office/drawing/2014/main" id="{0891E574-8295-C73D-F8F2-2573DABFDE3E}"/>
              </a:ext>
            </a:extLst>
          </p:cNvPr>
          <p:cNvCxnSpPr/>
          <p:nvPr/>
        </p:nvCxnSpPr>
        <p:spPr>
          <a:xfrm>
            <a:off x="7305449" y="239529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4" name="Straight Connector 133">
            <a:extLst>
              <a:ext uri="{FF2B5EF4-FFF2-40B4-BE49-F238E27FC236}">
                <a16:creationId xmlns:a16="http://schemas.microsoft.com/office/drawing/2014/main" id="{6E77980F-E5FD-0B65-18C2-FB031B37E501}"/>
              </a:ext>
            </a:extLst>
          </p:cNvPr>
          <p:cNvCxnSpPr/>
          <p:nvPr/>
        </p:nvCxnSpPr>
        <p:spPr>
          <a:xfrm>
            <a:off x="2591589" y="3362175"/>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35" name="Straight Connector 134">
            <a:extLst>
              <a:ext uri="{FF2B5EF4-FFF2-40B4-BE49-F238E27FC236}">
                <a16:creationId xmlns:a16="http://schemas.microsoft.com/office/drawing/2014/main" id="{26EF3E50-454A-E970-DBCB-5D8E38377BB4}"/>
              </a:ext>
            </a:extLst>
          </p:cNvPr>
          <p:cNvCxnSpPr/>
          <p:nvPr/>
        </p:nvCxnSpPr>
        <p:spPr>
          <a:xfrm>
            <a:off x="4676421" y="334747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9F7922C8-54DC-3CF2-4C0E-236B3AE8B869}"/>
              </a:ext>
            </a:extLst>
          </p:cNvPr>
          <p:cNvCxnSpPr/>
          <p:nvPr/>
        </p:nvCxnSpPr>
        <p:spPr>
          <a:xfrm>
            <a:off x="5420654" y="3343757"/>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0E4D43A-8F2A-2E03-A498-28E622F20A1D}"/>
              </a:ext>
            </a:extLst>
          </p:cNvPr>
          <p:cNvCxnSpPr>
            <a:cxnSpLocks/>
          </p:cNvCxnSpPr>
          <p:nvPr/>
        </p:nvCxnSpPr>
        <p:spPr>
          <a:xfrm>
            <a:off x="5840157" y="3343887"/>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8" name="Straight Connector 137">
            <a:extLst>
              <a:ext uri="{FF2B5EF4-FFF2-40B4-BE49-F238E27FC236}">
                <a16:creationId xmlns:a16="http://schemas.microsoft.com/office/drawing/2014/main" id="{7920D285-2549-2313-5C7B-7F3D72E1A2CF}"/>
              </a:ext>
            </a:extLst>
          </p:cNvPr>
          <p:cNvCxnSpPr/>
          <p:nvPr/>
        </p:nvCxnSpPr>
        <p:spPr>
          <a:xfrm>
            <a:off x="7314593" y="3343887"/>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9" name="Straight Connector 138">
            <a:extLst>
              <a:ext uri="{FF2B5EF4-FFF2-40B4-BE49-F238E27FC236}">
                <a16:creationId xmlns:a16="http://schemas.microsoft.com/office/drawing/2014/main" id="{9370C44D-79DE-E1AC-376E-756605A885E7}"/>
              </a:ext>
            </a:extLst>
          </p:cNvPr>
          <p:cNvCxnSpPr/>
          <p:nvPr/>
        </p:nvCxnSpPr>
        <p:spPr>
          <a:xfrm>
            <a:off x="2578804" y="4310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0" name="Straight Connector 139">
            <a:extLst>
              <a:ext uri="{FF2B5EF4-FFF2-40B4-BE49-F238E27FC236}">
                <a16:creationId xmlns:a16="http://schemas.microsoft.com/office/drawing/2014/main" id="{331C9F4C-C59D-C77E-0C6F-9A97707BFB4C}"/>
              </a:ext>
            </a:extLst>
          </p:cNvPr>
          <p:cNvCxnSpPr>
            <a:cxnSpLocks/>
          </p:cNvCxnSpPr>
          <p:nvPr/>
        </p:nvCxnSpPr>
        <p:spPr>
          <a:xfrm>
            <a:off x="5485262" y="4297911"/>
            <a:ext cx="44023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4F6E0725-EFCA-CF81-F74B-07F04517FF58}"/>
              </a:ext>
            </a:extLst>
          </p:cNvPr>
          <p:cNvCxnSpPr>
            <a:cxnSpLocks/>
          </p:cNvCxnSpPr>
          <p:nvPr/>
        </p:nvCxnSpPr>
        <p:spPr>
          <a:xfrm>
            <a:off x="6279802" y="4370011"/>
            <a:ext cx="83661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47" name="Straight Connector 146">
            <a:extLst>
              <a:ext uri="{FF2B5EF4-FFF2-40B4-BE49-F238E27FC236}">
                <a16:creationId xmlns:a16="http://schemas.microsoft.com/office/drawing/2014/main" id="{F9CC0710-B3EC-00FC-AE83-010E633FBC4B}"/>
              </a:ext>
            </a:extLst>
          </p:cNvPr>
          <p:cNvCxnSpPr/>
          <p:nvPr/>
        </p:nvCxnSpPr>
        <p:spPr>
          <a:xfrm>
            <a:off x="7369604" y="429822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8" name="Straight Connector 147">
            <a:extLst>
              <a:ext uri="{FF2B5EF4-FFF2-40B4-BE49-F238E27FC236}">
                <a16:creationId xmlns:a16="http://schemas.microsoft.com/office/drawing/2014/main" id="{3B8ECB00-6335-601F-A0A1-14D2DB0CBE40}"/>
              </a:ext>
            </a:extLst>
          </p:cNvPr>
          <p:cNvCxnSpPr/>
          <p:nvPr/>
        </p:nvCxnSpPr>
        <p:spPr>
          <a:xfrm>
            <a:off x="2591589" y="523378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9" name="Straight Connector 148">
            <a:extLst>
              <a:ext uri="{FF2B5EF4-FFF2-40B4-BE49-F238E27FC236}">
                <a16:creationId xmlns:a16="http://schemas.microsoft.com/office/drawing/2014/main" id="{55365D2A-843B-BA72-988F-10A8FD752C30}"/>
              </a:ext>
            </a:extLst>
          </p:cNvPr>
          <p:cNvCxnSpPr/>
          <p:nvPr/>
        </p:nvCxnSpPr>
        <p:spPr>
          <a:xfrm>
            <a:off x="2570853" y="617335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50" name="Straight Connector 149">
            <a:extLst>
              <a:ext uri="{FF2B5EF4-FFF2-40B4-BE49-F238E27FC236}">
                <a16:creationId xmlns:a16="http://schemas.microsoft.com/office/drawing/2014/main" id="{D104EEE3-3A41-8E2A-EE66-A49B0F08114E}"/>
              </a:ext>
            </a:extLst>
          </p:cNvPr>
          <p:cNvCxnSpPr/>
          <p:nvPr/>
        </p:nvCxnSpPr>
        <p:spPr>
          <a:xfrm>
            <a:off x="4469756" y="522953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1" name="Straight Connector 150">
            <a:extLst>
              <a:ext uri="{FF2B5EF4-FFF2-40B4-BE49-F238E27FC236}">
                <a16:creationId xmlns:a16="http://schemas.microsoft.com/office/drawing/2014/main" id="{AD4E63B5-C0EF-E07F-D5B0-5E81B2802939}"/>
              </a:ext>
            </a:extLst>
          </p:cNvPr>
          <p:cNvCxnSpPr>
            <a:cxnSpLocks/>
          </p:cNvCxnSpPr>
          <p:nvPr/>
        </p:nvCxnSpPr>
        <p:spPr>
          <a:xfrm>
            <a:off x="5925501" y="4297276"/>
            <a:ext cx="5786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25550C6-223D-9FE7-365B-9413E5B6FEF5}"/>
              </a:ext>
            </a:extLst>
          </p:cNvPr>
          <p:cNvCxnSpPr>
            <a:cxnSpLocks/>
          </p:cNvCxnSpPr>
          <p:nvPr/>
        </p:nvCxnSpPr>
        <p:spPr>
          <a:xfrm>
            <a:off x="4676421" y="5309649"/>
            <a:ext cx="5230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6AFF0FD-AAC0-2433-9B30-3D4017D9233C}"/>
              </a:ext>
            </a:extLst>
          </p:cNvPr>
          <p:cNvCxnSpPr>
            <a:cxnSpLocks/>
          </p:cNvCxnSpPr>
          <p:nvPr/>
        </p:nvCxnSpPr>
        <p:spPr>
          <a:xfrm>
            <a:off x="6218682" y="5222125"/>
            <a:ext cx="5239148"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55" name="Straight Connector 154">
            <a:extLst>
              <a:ext uri="{FF2B5EF4-FFF2-40B4-BE49-F238E27FC236}">
                <a16:creationId xmlns:a16="http://schemas.microsoft.com/office/drawing/2014/main" id="{E42D955A-6FD7-0472-3057-29CDF619941E}"/>
              </a:ext>
            </a:extLst>
          </p:cNvPr>
          <p:cNvCxnSpPr/>
          <p:nvPr/>
        </p:nvCxnSpPr>
        <p:spPr>
          <a:xfrm>
            <a:off x="11455882" y="522081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6" name="Straight Connector 155">
            <a:extLst>
              <a:ext uri="{FF2B5EF4-FFF2-40B4-BE49-F238E27FC236}">
                <a16:creationId xmlns:a16="http://schemas.microsoft.com/office/drawing/2014/main" id="{4659D600-9ABA-DC1E-23D1-3DECD8A81916}"/>
              </a:ext>
            </a:extLst>
          </p:cNvPr>
          <p:cNvCxnSpPr>
            <a:cxnSpLocks/>
          </p:cNvCxnSpPr>
          <p:nvPr/>
        </p:nvCxnSpPr>
        <p:spPr>
          <a:xfrm>
            <a:off x="4660519" y="6177069"/>
            <a:ext cx="340852"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7" name="Straight Connector 156">
            <a:extLst>
              <a:ext uri="{FF2B5EF4-FFF2-40B4-BE49-F238E27FC236}">
                <a16:creationId xmlns:a16="http://schemas.microsoft.com/office/drawing/2014/main" id="{BCDC823F-54E1-8D17-5325-8AC3DBECB5FA}"/>
              </a:ext>
            </a:extLst>
          </p:cNvPr>
          <p:cNvCxnSpPr>
            <a:cxnSpLocks/>
          </p:cNvCxnSpPr>
          <p:nvPr/>
        </p:nvCxnSpPr>
        <p:spPr>
          <a:xfrm>
            <a:off x="5328545" y="6181324"/>
            <a:ext cx="35747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FE70E8C-70EF-6345-4941-E019CF5E822E}"/>
              </a:ext>
            </a:extLst>
          </p:cNvPr>
          <p:cNvCxnSpPr>
            <a:cxnSpLocks/>
          </p:cNvCxnSpPr>
          <p:nvPr/>
        </p:nvCxnSpPr>
        <p:spPr>
          <a:xfrm>
            <a:off x="5669887" y="6177607"/>
            <a:ext cx="1070630"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63" name="Straight Connector 162">
            <a:extLst>
              <a:ext uri="{FF2B5EF4-FFF2-40B4-BE49-F238E27FC236}">
                <a16:creationId xmlns:a16="http://schemas.microsoft.com/office/drawing/2014/main" id="{8E1D9E99-64EE-1A61-A356-D20DC342D443}"/>
              </a:ext>
            </a:extLst>
          </p:cNvPr>
          <p:cNvCxnSpPr>
            <a:cxnSpLocks/>
          </p:cNvCxnSpPr>
          <p:nvPr/>
        </p:nvCxnSpPr>
        <p:spPr>
          <a:xfrm>
            <a:off x="6740517" y="6178376"/>
            <a:ext cx="1049031"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pic>
        <p:nvPicPr>
          <p:cNvPr id="169" name="Picture 168">
            <a:extLst>
              <a:ext uri="{FF2B5EF4-FFF2-40B4-BE49-F238E27FC236}">
                <a16:creationId xmlns:a16="http://schemas.microsoft.com/office/drawing/2014/main" id="{54DF2B8E-06F3-C3E7-8BE6-E0202DA96C80}"/>
              </a:ext>
            </a:extLst>
          </p:cNvPr>
          <p:cNvPicPr>
            <a:picLocks noChangeAspect="1"/>
          </p:cNvPicPr>
          <p:nvPr/>
        </p:nvPicPr>
        <p:blipFill>
          <a:blip r:embed="rId3"/>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0A28ECA-8E1F-AC30-08BF-EF33422539E6}"/>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292A4C5D-3427-992D-B19C-52DA9CFD713D}"/>
              </a:ext>
            </a:extLst>
          </p:cNvPr>
          <p:cNvPicPr>
            <a:picLocks noChangeAspect="1"/>
          </p:cNvPicPr>
          <p:nvPr/>
        </p:nvPicPr>
        <p:blipFill>
          <a:blip r:embed="rId4"/>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76A1C643-BB99-6DC6-DA43-0F85F87E0D0E}"/>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67620A5C-3825-7C6B-47B5-AC2CCE26D9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FF901D3A-A342-8728-1F8B-3E1A08E5002B}"/>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90023C96-7FE4-8E39-3BF3-79BF317A0F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6037D88-9BDB-11D0-B820-2C5C3617CBEB}"/>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C41A062D-EBE4-3237-F5B2-523A53123EB6}"/>
              </a:ext>
            </a:extLst>
          </p:cNvPr>
          <p:cNvPicPr>
            <a:picLocks noChangeAspect="1"/>
          </p:cNvPicPr>
          <p:nvPr/>
        </p:nvPicPr>
        <p:blipFill>
          <a:blip r:embed="rId7"/>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93EB5AFE-0F18-F634-5838-81C90DC76B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3D97E5EE-DC58-DDB5-3154-6403795E3BC3}"/>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5F2609D6-E29F-F976-CD7F-0D324BB8E557}"/>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50" b="1" i="1" dirty="0" err="1"/>
              <a:t>nootkatensis</a:t>
            </a:r>
            <a:endParaRPr lang="en-US" altLang="zh-CN" sz="1050" b="1" i="1" dirty="0"/>
          </a:p>
          <a:p>
            <a:pPr algn="ctr"/>
            <a:r>
              <a:rPr lang="en-US" altLang="zh-CN" sz="1050" b="1" dirty="0"/>
              <a:t>Yellow cedar</a:t>
            </a:r>
            <a:endParaRPr lang="zh-CN" altLang="en-US" sz="1050" b="1" dirty="0"/>
          </a:p>
        </p:txBody>
      </p:sp>
    </p:spTree>
    <p:extLst>
      <p:ext uri="{BB962C8B-B14F-4D97-AF65-F5344CB8AC3E}">
        <p14:creationId xmlns:p14="http://schemas.microsoft.com/office/powerpoint/2010/main" val="1419533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70829AD7-A605-1A63-F41F-2BB1D32D0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005E4-EA5D-FA05-749D-E705A87BA1FC}"/>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F4F0B147-CDC1-3F89-F28A-999DA3B16E0F}"/>
              </a:ext>
            </a:extLst>
          </p:cNvPr>
          <p:cNvSpPr txBox="1"/>
          <p:nvPr/>
        </p:nvSpPr>
        <p:spPr>
          <a:xfrm>
            <a:off x="653143" y="1654628"/>
            <a:ext cx="10885714" cy="353943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Species with different reproductive cycles</a:t>
            </a:r>
          </a:p>
          <a:p>
            <a:endParaRPr lang="en-US" altLang="zh-CN" sz="2800" dirty="0"/>
          </a:p>
          <a:p>
            <a:pPr marL="285750" indent="-285750">
              <a:buFont typeface="Arial" panose="020B0604020202020204" pitchFamily="34" charset="0"/>
              <a:buChar char="•"/>
            </a:pPr>
            <a:r>
              <a:rPr lang="en-US" altLang="zh-CN" sz="2800" dirty="0"/>
              <a:t>Different elevation indicating different resources they can accumulate, proxy of climate change</a:t>
            </a:r>
          </a:p>
          <a:p>
            <a:endParaRPr lang="en-US" altLang="zh-CN" sz="2800" dirty="0"/>
          </a:p>
          <a:p>
            <a:pPr marL="285750" indent="-285750">
              <a:buFont typeface="Arial" panose="020B0604020202020204" pitchFamily="34" charset="0"/>
              <a:buChar char="•"/>
            </a:pPr>
            <a:r>
              <a:rPr lang="en-US" altLang="zh-CN" sz="2800" dirty="0"/>
              <a:t>Trade-off between the growth in the previous years, current year, following year of the masting years, which help us understand when does the masting initiate</a:t>
            </a:r>
          </a:p>
        </p:txBody>
      </p:sp>
    </p:spTree>
    <p:extLst>
      <p:ext uri="{BB962C8B-B14F-4D97-AF65-F5344CB8AC3E}">
        <p14:creationId xmlns:p14="http://schemas.microsoft.com/office/powerpoint/2010/main" val="72926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C5CFC96F-DF7E-D67A-5716-C7E1D9D0C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35059-8648-1DFE-5CC5-475BA230B20A}"/>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pic>
        <p:nvPicPr>
          <p:cNvPr id="4" name="Content Placeholder 4" descr="A screen shot of a video game&#10;&#10;Description automatically generated">
            <a:extLst>
              <a:ext uri="{FF2B5EF4-FFF2-40B4-BE49-F238E27FC236}">
                <a16:creationId xmlns:a16="http://schemas.microsoft.com/office/drawing/2014/main" id="{1E8A6B7F-CB60-0F9E-A632-428021155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43" y="1497638"/>
            <a:ext cx="5171507" cy="3548495"/>
          </a:xfrm>
          <a:prstGeom prst="rect">
            <a:avLst/>
          </a:prstGeom>
        </p:spPr>
      </p:pic>
      <p:pic>
        <p:nvPicPr>
          <p:cNvPr id="6" name="Picture 5" descr="A comparison of graphs with different colored lines&#10;&#10;AI-generated content may be incorrect.">
            <a:extLst>
              <a:ext uri="{FF2B5EF4-FFF2-40B4-BE49-F238E27FC236}">
                <a16:creationId xmlns:a16="http://schemas.microsoft.com/office/drawing/2014/main" id="{13546B08-D6C2-4757-2154-A6E4805B3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251" y="843246"/>
            <a:ext cx="5171508" cy="2585754"/>
          </a:xfrm>
          <a:prstGeom prst="rect">
            <a:avLst/>
          </a:prstGeom>
        </p:spPr>
      </p:pic>
    </p:spTree>
    <p:extLst>
      <p:ext uri="{BB962C8B-B14F-4D97-AF65-F5344CB8AC3E}">
        <p14:creationId xmlns:p14="http://schemas.microsoft.com/office/powerpoint/2010/main" val="402343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7AE4C42-FBE6-4746-91C2-DF8F0A81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13D-539B-DC6F-08E6-A204A8EAD8BD}"/>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7" name="Picture 6" descr="A machine with a black handle&#10;&#10;AI-generated content may be incorrect.">
            <a:extLst>
              <a:ext uri="{FF2B5EF4-FFF2-40B4-BE49-F238E27FC236}">
                <a16:creationId xmlns:a16="http://schemas.microsoft.com/office/drawing/2014/main" id="{F48794FA-46C2-A001-D94B-16300FFBE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878" y="1206482"/>
            <a:ext cx="3485678" cy="2614258"/>
          </a:xfrm>
          <a:prstGeom prst="rect">
            <a:avLst/>
          </a:prstGeom>
        </p:spPr>
      </p:pic>
      <p:pic>
        <p:nvPicPr>
          <p:cNvPr id="15" name="Picture 14" descr="A person in a vest in the woods&#10;&#10;AI-generated content may be incorrect.">
            <a:extLst>
              <a:ext uri="{FF2B5EF4-FFF2-40B4-BE49-F238E27FC236}">
                <a16:creationId xmlns:a16="http://schemas.microsoft.com/office/drawing/2014/main" id="{8069615A-7FFC-89C7-438B-0774CB72E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00" y="1017257"/>
            <a:ext cx="2448993" cy="3265962"/>
          </a:xfrm>
          <a:prstGeom prst="rect">
            <a:avLst/>
          </a:prstGeom>
        </p:spPr>
      </p:pic>
      <p:sp>
        <p:nvSpPr>
          <p:cNvPr id="16" name="TextBox 15">
            <a:extLst>
              <a:ext uri="{FF2B5EF4-FFF2-40B4-BE49-F238E27FC236}">
                <a16:creationId xmlns:a16="http://schemas.microsoft.com/office/drawing/2014/main" id="{59AB834F-CA76-6A2F-8DE2-842F8DC47EB6}"/>
              </a:ext>
            </a:extLst>
          </p:cNvPr>
          <p:cNvSpPr txBox="1"/>
          <p:nvPr/>
        </p:nvSpPr>
        <p:spPr>
          <a:xfrm>
            <a:off x="1022324" y="5214127"/>
            <a:ext cx="10939304" cy="369332"/>
          </a:xfrm>
          <a:prstGeom prst="rect">
            <a:avLst/>
          </a:prstGeom>
          <a:noFill/>
        </p:spPr>
        <p:txBody>
          <a:bodyPr wrap="square" rtlCol="0">
            <a:spAutoFit/>
          </a:bodyPr>
          <a:lstStyle/>
          <a:p>
            <a:r>
              <a:rPr lang="en-US" altLang="zh-CN" b="1" dirty="0">
                <a:solidFill>
                  <a:srgbClr val="0070C0"/>
                </a:solidFill>
              </a:rPr>
              <a:t>Coring       Mounting      Sanding</a:t>
            </a:r>
            <a:r>
              <a:rPr lang="en-US" altLang="zh-CN" b="1" dirty="0"/>
              <a:t>     </a:t>
            </a:r>
            <a:r>
              <a:rPr lang="en-US" altLang="zh-CN" b="1" dirty="0">
                <a:solidFill>
                  <a:schemeClr val="accent6">
                    <a:lumMod val="75000"/>
                  </a:schemeClr>
                </a:solidFill>
              </a:rPr>
              <a:t>Scanning     Measuring     </a:t>
            </a:r>
            <a:r>
              <a:rPr lang="en-US" altLang="zh-CN" b="1" dirty="0"/>
              <a:t>Cross-dating        Analyzing</a:t>
            </a:r>
            <a:endParaRPr lang="zh-CN" altLang="en-US" b="1" dirty="0"/>
          </a:p>
        </p:txBody>
      </p:sp>
      <p:pic>
        <p:nvPicPr>
          <p:cNvPr id="3" name="Content Placeholder 4" descr="A group of people sitting at a table&#10;&#10;Description automatically generated">
            <a:extLst>
              <a:ext uri="{FF2B5EF4-FFF2-40B4-BE49-F238E27FC236}">
                <a16:creationId xmlns:a16="http://schemas.microsoft.com/office/drawing/2014/main" id="{6801CAE9-89D7-B18C-3F47-CA026303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3791" y="572835"/>
            <a:ext cx="3122087" cy="2341565"/>
          </a:xfrm>
          <a:prstGeom prst="rect">
            <a:avLst/>
          </a:prstGeom>
        </p:spPr>
      </p:pic>
      <p:pic>
        <p:nvPicPr>
          <p:cNvPr id="6" name="Picture 5" descr="Close-up of a wood grained surface&#10;&#10;AI-generated content may be incorrect.">
            <a:extLst>
              <a:ext uri="{FF2B5EF4-FFF2-40B4-BE49-F238E27FC236}">
                <a16:creationId xmlns:a16="http://schemas.microsoft.com/office/drawing/2014/main" id="{1EB34BE7-A41C-6558-D05B-B90F0F52AD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5031" y="1342828"/>
            <a:ext cx="3123307" cy="2341565"/>
          </a:xfrm>
          <a:prstGeom prst="rect">
            <a:avLst/>
          </a:prstGeom>
        </p:spPr>
      </p:pic>
      <p:pic>
        <p:nvPicPr>
          <p:cNvPr id="9" name="Picture 8">
            <a:extLst>
              <a:ext uri="{FF2B5EF4-FFF2-40B4-BE49-F238E27FC236}">
                <a16:creationId xmlns:a16="http://schemas.microsoft.com/office/drawing/2014/main" id="{F7721A43-E251-10BC-FF7C-4B1ADD81C47D}"/>
              </a:ext>
            </a:extLst>
          </p:cNvPr>
          <p:cNvPicPr>
            <a:picLocks noChangeAspect="1"/>
          </p:cNvPicPr>
          <p:nvPr/>
        </p:nvPicPr>
        <p:blipFill>
          <a:blip r:embed="rId8"/>
          <a:stretch>
            <a:fillRect/>
          </a:stretch>
        </p:blipFill>
        <p:spPr>
          <a:xfrm>
            <a:off x="2547593" y="2911210"/>
            <a:ext cx="3178285" cy="1819061"/>
          </a:xfrm>
          <a:prstGeom prst="rect">
            <a:avLst/>
          </a:prstGeom>
        </p:spPr>
      </p:pic>
      <p:sp>
        <p:nvSpPr>
          <p:cNvPr id="4" name="Rectangle 3">
            <a:extLst>
              <a:ext uri="{FF2B5EF4-FFF2-40B4-BE49-F238E27FC236}">
                <a16:creationId xmlns:a16="http://schemas.microsoft.com/office/drawing/2014/main" id="{337772F2-5A0C-97FD-25AC-E2EDAB8F4257}"/>
              </a:ext>
            </a:extLst>
          </p:cNvPr>
          <p:cNvSpPr/>
          <p:nvPr/>
        </p:nvSpPr>
        <p:spPr>
          <a:xfrm>
            <a:off x="1022324" y="5583459"/>
            <a:ext cx="9450746" cy="2572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D4BB021F-77EF-F852-8E89-851B8906BBCB}"/>
              </a:ext>
            </a:extLst>
          </p:cNvPr>
          <p:cNvSpPr/>
          <p:nvPr/>
        </p:nvSpPr>
        <p:spPr>
          <a:xfrm>
            <a:off x="1022324" y="5584697"/>
            <a:ext cx="4304588" cy="2560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5009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62AF244-EBEA-A5AB-290D-F6C9893BB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A85A-9018-EB1A-AD2C-30F7B19E1377}"/>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4" name="Picture 3">
            <a:extLst>
              <a:ext uri="{FF2B5EF4-FFF2-40B4-BE49-F238E27FC236}">
                <a16:creationId xmlns:a16="http://schemas.microsoft.com/office/drawing/2014/main" id="{A7B0476F-5C06-C508-38AE-39EA71C87326}"/>
              </a:ext>
            </a:extLst>
          </p:cNvPr>
          <p:cNvPicPr>
            <a:picLocks noChangeAspect="1"/>
          </p:cNvPicPr>
          <p:nvPr/>
        </p:nvPicPr>
        <p:blipFill>
          <a:blip r:embed="rId4"/>
          <a:stretch>
            <a:fillRect/>
          </a:stretch>
        </p:blipFill>
        <p:spPr>
          <a:xfrm>
            <a:off x="-18651" y="544286"/>
            <a:ext cx="3753849" cy="2815387"/>
          </a:xfrm>
          <a:prstGeom prst="rect">
            <a:avLst/>
          </a:prstGeom>
        </p:spPr>
      </p:pic>
      <p:pic>
        <p:nvPicPr>
          <p:cNvPr id="8" name="Picture 7" descr="A person in a green raincoat sitting in the woods&#10;&#10;AI-generated content may be incorrect.">
            <a:extLst>
              <a:ext uri="{FF2B5EF4-FFF2-40B4-BE49-F238E27FC236}">
                <a16:creationId xmlns:a16="http://schemas.microsoft.com/office/drawing/2014/main" id="{9D6C98B0-6719-B6E0-2E0B-424C988A9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8886" y="544285"/>
            <a:ext cx="2118875" cy="2826271"/>
          </a:xfrm>
          <a:prstGeom prst="rect">
            <a:avLst/>
          </a:prstGeom>
        </p:spPr>
      </p:pic>
      <p:pic>
        <p:nvPicPr>
          <p:cNvPr id="1026" name="Picture 2">
            <a:extLst>
              <a:ext uri="{FF2B5EF4-FFF2-40B4-BE49-F238E27FC236}">
                <a16:creationId xmlns:a16="http://schemas.microsoft.com/office/drawing/2014/main" id="{D4EF56AC-B870-08BF-CFDA-9FB0A5151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5198" y="544285"/>
            <a:ext cx="4225037" cy="2815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in a room&#10;&#10;AI-generated content may be incorrect.">
            <a:extLst>
              <a:ext uri="{FF2B5EF4-FFF2-40B4-BE49-F238E27FC236}">
                <a16:creationId xmlns:a16="http://schemas.microsoft.com/office/drawing/2014/main" id="{8D0B95E4-6926-75FB-9102-2C2C0C4AB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6" y="3370556"/>
            <a:ext cx="3753849" cy="2954043"/>
          </a:xfrm>
          <a:prstGeom prst="rect">
            <a:avLst/>
          </a:prstGeom>
        </p:spPr>
      </p:pic>
    </p:spTree>
    <p:extLst>
      <p:ext uri="{BB962C8B-B14F-4D97-AF65-F5344CB8AC3E}">
        <p14:creationId xmlns:p14="http://schemas.microsoft.com/office/powerpoint/2010/main" val="1012793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1EB3718E-3D0F-CD2F-0260-AB545767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7E1D3-C1A2-0CE5-A848-6DDCD2C774EA}"/>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sp>
        <p:nvSpPr>
          <p:cNvPr id="4" name="TextBox 3">
            <a:extLst>
              <a:ext uri="{FF2B5EF4-FFF2-40B4-BE49-F238E27FC236}">
                <a16:creationId xmlns:a16="http://schemas.microsoft.com/office/drawing/2014/main" id="{AAB183AB-7F21-7065-9F1D-6668478A5F20}"/>
              </a:ext>
            </a:extLst>
          </p:cNvPr>
          <p:cNvSpPr txBox="1"/>
          <p:nvPr/>
        </p:nvSpPr>
        <p:spPr>
          <a:xfrm>
            <a:off x="351064" y="2220686"/>
            <a:ext cx="11489871" cy="1938992"/>
          </a:xfrm>
          <a:prstGeom prst="rect">
            <a:avLst/>
          </a:prstGeom>
          <a:noFill/>
        </p:spPr>
        <p:txBody>
          <a:bodyPr wrap="square" rtlCol="0">
            <a:spAutoFit/>
          </a:bodyPr>
          <a:lstStyle/>
          <a:p>
            <a:pPr algn="ctr"/>
            <a:r>
              <a:rPr lang="en-US" altLang="zh-CN" sz="2400" dirty="0"/>
              <a:t>Seed</a:t>
            </a:r>
            <a:r>
              <a:rPr lang="en-US" altLang="zh-CN" sz="2400" baseline="-25000" dirty="0"/>
              <a:t>j,sp,y </a:t>
            </a:r>
            <a:r>
              <a:rPr lang="en-US" altLang="zh-CN" sz="2400" dirty="0"/>
              <a:t>∼ </a:t>
            </a:r>
            <a:r>
              <a:rPr lang="en-US" altLang="zh-CN" sz="2400" dirty="0" err="1"/>
              <a:t>NegBinomial</a:t>
            </a:r>
            <a:r>
              <a:rPr lang="en-US" altLang="zh-CN" sz="2400" dirty="0"/>
              <a:t>(</a:t>
            </a:r>
            <a:r>
              <a:rPr lang="el-GR" altLang="zh-CN" sz="2400" dirty="0"/>
              <a:t>λ</a:t>
            </a:r>
            <a:r>
              <a:rPr lang="en-US" altLang="zh-CN" sz="2400" baseline="-25000" dirty="0"/>
              <a:t>j,sp,y</a:t>
            </a:r>
            <a:r>
              <a:rPr lang="en-US" altLang="zh-CN" sz="2400" dirty="0"/>
              <a:t>, </a:t>
            </a:r>
            <a:r>
              <a:rPr lang="el-GR" altLang="zh-CN" sz="2400" dirty="0"/>
              <a:t>ϕ)</a:t>
            </a:r>
            <a:endParaRPr lang="en-US" altLang="zh-CN" sz="2400" dirty="0"/>
          </a:p>
          <a:p>
            <a:br>
              <a:rPr lang="el-GR" altLang="zh-CN" sz="2400" dirty="0"/>
            </a:br>
            <a:r>
              <a:rPr lang="en-US" altLang="zh-CN" sz="2400" dirty="0"/>
              <a:t>The modeled seed count (λ</a:t>
            </a:r>
            <a:r>
              <a:rPr lang="en-US" altLang="zh-CN" sz="2400" baseline="-25000" dirty="0"/>
              <a:t>j,sp,y</a:t>
            </a:r>
            <a:r>
              <a:rPr lang="en-US" altLang="zh-CN" sz="2400" dirty="0"/>
              <a:t>) for stand j, species sp, and year y is:</a:t>
            </a:r>
          </a:p>
          <a:p>
            <a:pPr algn="ctr"/>
            <a:br>
              <a:rPr lang="en-US" altLang="zh-CN" sz="2400" dirty="0"/>
            </a:br>
            <a:r>
              <a:rPr lang="en-US" altLang="zh-CN" sz="2400" dirty="0"/>
              <a:t>log</a:t>
            </a:r>
            <a:r>
              <a:rPr lang="en-US" altLang="zh-CN" sz="2000" baseline="-25000" dirty="0"/>
              <a:t>(</a:t>
            </a:r>
            <a:r>
              <a:rPr lang="el-GR" altLang="zh-CN" sz="2000" baseline="-25000" dirty="0"/>
              <a:t>λ</a:t>
            </a:r>
            <a:r>
              <a:rPr lang="en-US" altLang="zh-CN" sz="2000" baseline="-25000" dirty="0"/>
              <a:t>j,sp,y) </a:t>
            </a:r>
            <a:r>
              <a:rPr lang="en-US" altLang="zh-CN" sz="2400" dirty="0"/>
              <a:t>= </a:t>
            </a:r>
            <a:r>
              <a:rPr lang="el-GR" altLang="zh-CN" sz="2400" dirty="0"/>
              <a:t>α</a:t>
            </a:r>
            <a:r>
              <a:rPr lang="el-GR" altLang="zh-CN" sz="2400" baseline="-25000" dirty="0"/>
              <a:t>0</a:t>
            </a:r>
            <a:r>
              <a:rPr lang="el-GR" altLang="zh-CN" sz="2400" dirty="0"/>
              <a:t> + α</a:t>
            </a:r>
            <a:r>
              <a:rPr lang="en-US" altLang="zh-CN" sz="2400" baseline="-25000" dirty="0"/>
              <a:t>sp</a:t>
            </a:r>
            <a:r>
              <a:rPr lang="en-US" altLang="zh-CN" sz="2400" dirty="0"/>
              <a:t> + </a:t>
            </a:r>
            <a:r>
              <a:rPr lang="el-GR" altLang="zh-CN" sz="2400" dirty="0"/>
              <a:t>α</a:t>
            </a:r>
            <a:r>
              <a:rPr lang="en-US" altLang="zh-CN" sz="2400" baseline="-25000" dirty="0"/>
              <a:t>j</a:t>
            </a:r>
            <a:r>
              <a:rPr lang="en-US" altLang="zh-CN" sz="2400" dirty="0"/>
              <a:t> + </a:t>
            </a:r>
            <a:r>
              <a:rPr lang="el-GR" altLang="zh-CN" sz="2400" dirty="0"/>
              <a:t>β</a:t>
            </a:r>
            <a:r>
              <a:rPr lang="el-GR" altLang="zh-CN" sz="2400" baseline="-25000" dirty="0"/>
              <a:t>1,</a:t>
            </a:r>
            <a:r>
              <a:rPr lang="en-US" altLang="zh-CN" sz="2400" baseline="-25000" dirty="0"/>
              <a:t>sp </a:t>
            </a:r>
            <a:r>
              <a:rPr lang="zh-CN" altLang="en-US" sz="2400" dirty="0"/>
              <a:t>・ </a:t>
            </a:r>
            <a:r>
              <a:rPr lang="en-US" altLang="zh-CN" sz="2400" dirty="0"/>
              <a:t>Growth</a:t>
            </a:r>
            <a:r>
              <a:rPr lang="en-US" altLang="zh-CN" sz="2400" baseline="-25000" dirty="0"/>
              <a:t>j,sp,y </a:t>
            </a:r>
            <a:r>
              <a:rPr lang="en-US" altLang="zh-CN" sz="2400" dirty="0"/>
              <a:t>+ </a:t>
            </a:r>
            <a:r>
              <a:rPr lang="el-GR" altLang="zh-CN" sz="2400" dirty="0"/>
              <a:t>β</a:t>
            </a:r>
            <a:r>
              <a:rPr lang="el-GR" altLang="zh-CN" sz="2400" baseline="-25000" dirty="0"/>
              <a:t>2,</a:t>
            </a:r>
            <a:r>
              <a:rPr lang="en-US" altLang="zh-CN" sz="2400" baseline="-25000" dirty="0"/>
              <a:t>sp</a:t>
            </a:r>
            <a:r>
              <a:rPr lang="zh-CN" altLang="en-US" sz="2400" dirty="0"/>
              <a:t>・ </a:t>
            </a:r>
            <a:r>
              <a:rPr lang="en-US" altLang="zh-CN" sz="2400" dirty="0"/>
              <a:t>Growth</a:t>
            </a:r>
            <a:r>
              <a:rPr lang="en-US" altLang="zh-CN" sz="2400" baseline="-25000" dirty="0"/>
              <a:t>j,sp,y−1 </a:t>
            </a:r>
            <a:r>
              <a:rPr lang="en-US" altLang="zh-CN" sz="2400" dirty="0"/>
              <a:t>+ </a:t>
            </a:r>
            <a:r>
              <a:rPr lang="el-GR" altLang="zh-CN" sz="2400" dirty="0"/>
              <a:t>β</a:t>
            </a:r>
            <a:r>
              <a:rPr lang="el-GR" altLang="zh-CN" sz="2400" baseline="-25000" dirty="0"/>
              <a:t>3,</a:t>
            </a:r>
            <a:r>
              <a:rPr lang="en-US" altLang="zh-CN" sz="2400" baseline="-25000" dirty="0"/>
              <a:t>sp </a:t>
            </a:r>
            <a:r>
              <a:rPr lang="zh-CN" altLang="en-US" sz="2400" dirty="0"/>
              <a:t>・ </a:t>
            </a:r>
            <a:r>
              <a:rPr lang="en-US" altLang="zh-CN" sz="2400" dirty="0"/>
              <a:t>Elevation</a:t>
            </a:r>
            <a:r>
              <a:rPr lang="en-US" altLang="zh-CN" sz="2400" baseline="-25000" dirty="0"/>
              <a:t>j</a:t>
            </a:r>
            <a:endParaRPr lang="zh-CN" altLang="en-US" sz="2400" dirty="0"/>
          </a:p>
        </p:txBody>
      </p:sp>
    </p:spTree>
    <p:extLst>
      <p:ext uri="{BB962C8B-B14F-4D97-AF65-F5344CB8AC3E}">
        <p14:creationId xmlns:p14="http://schemas.microsoft.com/office/powerpoint/2010/main" val="396283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D4437C34-020E-37E5-A0A0-C6C7A15DE82D}"/>
              </a:ext>
            </a:extLst>
          </p:cNvPr>
          <p:cNvSpPr/>
          <p:nvPr/>
        </p:nvSpPr>
        <p:spPr>
          <a:xfrm>
            <a:off x="460513" y="518049"/>
            <a:ext cx="212590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Masting</a:t>
            </a:r>
          </a:p>
        </p:txBody>
      </p:sp>
      <p:pic>
        <p:nvPicPr>
          <p:cNvPr id="7" name="Picture 6" descr="A cartoon tree with acorns&#10;&#10;AI-generated content may be incorrect.">
            <a:extLst>
              <a:ext uri="{FF2B5EF4-FFF2-40B4-BE49-F238E27FC236}">
                <a16:creationId xmlns:a16="http://schemas.microsoft.com/office/drawing/2014/main" id="{247A1ABC-4023-5C15-B08A-DC0F0560A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73" y="1769793"/>
            <a:ext cx="1258078" cy="1343083"/>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65CE7026-56D3-C5C7-850A-DA99334E4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305251" cy="1343084"/>
          </a:xfrm>
          <a:prstGeom prst="rect">
            <a:avLst/>
          </a:prstGeom>
        </p:spPr>
      </p:pic>
      <p:pic>
        <p:nvPicPr>
          <p:cNvPr id="11" name="Picture 10" descr="A cartoon squirrel with a nut&#10;&#10;AI-generated content may be incorrect.">
            <a:extLst>
              <a:ext uri="{FF2B5EF4-FFF2-40B4-BE49-F238E27FC236}">
                <a16:creationId xmlns:a16="http://schemas.microsoft.com/office/drawing/2014/main" id="{13C7D20A-DDBB-4B48-D4C5-A26B6885E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419" y="4055350"/>
            <a:ext cx="1028140" cy="616884"/>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D3F59AAD-C64E-FA30-ADF5-72DBC46C3F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9576" y="3222427"/>
            <a:ext cx="941530" cy="1021904"/>
          </a:xfrm>
          <a:prstGeom prst="rect">
            <a:avLst/>
          </a:prstGeom>
        </p:spPr>
      </p:pic>
      <p:pic>
        <p:nvPicPr>
          <p:cNvPr id="15" name="Picture 14" descr="A cartoon tree with acorns&#10;&#10;AI-generated content may be incorrect.">
            <a:extLst>
              <a:ext uri="{FF2B5EF4-FFF2-40B4-BE49-F238E27FC236}">
                <a16:creationId xmlns:a16="http://schemas.microsoft.com/office/drawing/2014/main" id="{542BE727-9129-BAEA-E7E2-FBBD86D1F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378" y="2326890"/>
            <a:ext cx="1258078" cy="1343083"/>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8CA03B5F-CCF0-05F7-E40E-E2F769495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411" y="2326890"/>
            <a:ext cx="1258078" cy="1343083"/>
          </a:xfrm>
          <a:prstGeom prst="rect">
            <a:avLst/>
          </a:prstGeom>
        </p:spPr>
      </p:pic>
      <p:pic>
        <p:nvPicPr>
          <p:cNvPr id="19" name="Picture 18" descr="A cartoon tree with acorns&#10;&#10;AI-generated content may be incorrect.">
            <a:extLst>
              <a:ext uri="{FF2B5EF4-FFF2-40B4-BE49-F238E27FC236}">
                <a16:creationId xmlns:a16="http://schemas.microsoft.com/office/drawing/2014/main" id="{C8A95198-B3A4-D0B4-F6C4-C2AA68EA7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004" y="3632576"/>
            <a:ext cx="1258078" cy="1343083"/>
          </a:xfrm>
          <a:prstGeom prst="rect">
            <a:avLst/>
          </a:prstGeom>
        </p:spPr>
      </p:pic>
      <p:pic>
        <p:nvPicPr>
          <p:cNvPr id="20" name="Picture 19" descr="A cartoon squirrel with a nut&#10;&#10;AI-generated content may be incorrect.">
            <a:extLst>
              <a:ext uri="{FF2B5EF4-FFF2-40B4-BE49-F238E27FC236}">
                <a16:creationId xmlns:a16="http://schemas.microsoft.com/office/drawing/2014/main" id="{667E04F6-030A-270A-6572-430097F38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0879" y="3935889"/>
            <a:ext cx="1028140" cy="616884"/>
          </a:xfrm>
          <a:prstGeom prst="rect">
            <a:avLst/>
          </a:prstGeom>
        </p:spPr>
      </p:pic>
      <p:pic>
        <p:nvPicPr>
          <p:cNvPr id="22" name="Picture 21" descr="A cartoon tree with acorns on it&#10;&#10;AI-generated content may be incorrect.">
            <a:extLst>
              <a:ext uri="{FF2B5EF4-FFF2-40B4-BE49-F238E27FC236}">
                <a16:creationId xmlns:a16="http://schemas.microsoft.com/office/drawing/2014/main" id="{9A2123F4-6C60-CED4-5BEB-27A99C4F6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4" y="1769793"/>
            <a:ext cx="1305250" cy="1343083"/>
          </a:xfrm>
          <a:prstGeom prst="rect">
            <a:avLst/>
          </a:prstGeom>
        </p:spPr>
      </p:pic>
      <p:pic>
        <p:nvPicPr>
          <p:cNvPr id="23" name="Picture 22" descr="A cartoon tree with acorns on it&#10;&#10;AI-generated content may be incorrect.">
            <a:extLst>
              <a:ext uri="{FF2B5EF4-FFF2-40B4-BE49-F238E27FC236}">
                <a16:creationId xmlns:a16="http://schemas.microsoft.com/office/drawing/2014/main" id="{2B60CC0C-0B85-F072-023A-E5E5CD5A0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3" y="3480736"/>
            <a:ext cx="1305251" cy="1343084"/>
          </a:xfrm>
          <a:prstGeom prst="rect">
            <a:avLst/>
          </a:prstGeom>
        </p:spPr>
      </p:pic>
      <p:pic>
        <p:nvPicPr>
          <p:cNvPr id="25" name="Picture 24" descr="A cartoon tree with acorns on it&#10;&#10;AI-generated content may be incorrect.">
            <a:extLst>
              <a:ext uri="{FF2B5EF4-FFF2-40B4-BE49-F238E27FC236}">
                <a16:creationId xmlns:a16="http://schemas.microsoft.com/office/drawing/2014/main" id="{E53FF8C1-B140-0D13-E891-5A719D45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268" y="2326890"/>
            <a:ext cx="1305251" cy="1343084"/>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7F4B1834-8A52-19F6-BC83-4C0509601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1227" y="2648069"/>
            <a:ext cx="941530" cy="1021904"/>
          </a:xfrm>
          <a:prstGeom prst="rect">
            <a:avLst/>
          </a:prstGeom>
        </p:spPr>
      </p:pic>
      <p:pic>
        <p:nvPicPr>
          <p:cNvPr id="27" name="Picture 26" descr="A cartoon of a squirrel lying on its back with poop&#10;&#10;AI-generated content may be incorrect.">
            <a:extLst>
              <a:ext uri="{FF2B5EF4-FFF2-40B4-BE49-F238E27FC236}">
                <a16:creationId xmlns:a16="http://schemas.microsoft.com/office/drawing/2014/main" id="{3D8F6354-21D2-EDC8-53F4-38954CE84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4859" y="3480736"/>
            <a:ext cx="941530" cy="1021904"/>
          </a:xfrm>
          <a:prstGeom prst="rect">
            <a:avLst/>
          </a:prstGeom>
        </p:spPr>
      </p:pic>
      <p:pic>
        <p:nvPicPr>
          <p:cNvPr id="28" name="Picture 27" descr="A cartoon of a squirrel lying on its back with poop&#10;&#10;AI-generated content may be incorrect.">
            <a:extLst>
              <a:ext uri="{FF2B5EF4-FFF2-40B4-BE49-F238E27FC236}">
                <a16:creationId xmlns:a16="http://schemas.microsoft.com/office/drawing/2014/main" id="{B68EE621-A640-776D-1403-906FF89AC2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849" y="4464707"/>
            <a:ext cx="941530" cy="1021904"/>
          </a:xfrm>
          <a:prstGeom prst="rect">
            <a:avLst/>
          </a:prstGeom>
        </p:spPr>
      </p:pic>
    </p:spTree>
    <p:extLst>
      <p:ext uri="{BB962C8B-B14F-4D97-AF65-F5344CB8AC3E}">
        <p14:creationId xmlns:p14="http://schemas.microsoft.com/office/powerpoint/2010/main" val="435719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5C4B3B5A-19CD-3AE2-2FB5-C5EB0BA84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AA0DA-2EB7-DA77-7DDF-491D3265CBE7}"/>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5899F808-20C4-0808-C244-B24F264B981C}"/>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B31E4B20-BC17-1E50-77F1-A09527674103}"/>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380DE-CE5B-A262-F0EC-3109A527CE5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4B8BD35A-920A-0B2C-B101-882FD0E06BCD}"/>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6FCC5385-6806-59A9-4C6A-0725B3A0535E}"/>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13D19BB1-524C-B341-EE7E-00D67F2F7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515200" cy="3571704"/>
          </a:xfrm>
          <a:prstGeom prst="rect">
            <a:avLst/>
          </a:prstGeom>
        </p:spPr>
      </p:pic>
      <p:sp>
        <p:nvSpPr>
          <p:cNvPr id="6" name="Sun 5">
            <a:extLst>
              <a:ext uri="{FF2B5EF4-FFF2-40B4-BE49-F238E27FC236}">
                <a16:creationId xmlns:a16="http://schemas.microsoft.com/office/drawing/2014/main" id="{0EA210C7-1FFF-9347-1B62-7CB8B3A471D4}"/>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F312238B-7555-F5B2-62F5-17A6E99F0873}"/>
              </a:ext>
            </a:extLst>
          </p:cNvPr>
          <p:cNvSpPr/>
          <p:nvPr/>
        </p:nvSpPr>
        <p:spPr>
          <a:xfrm>
            <a:off x="2030487" y="2154227"/>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09DE9BBE-6D15-ED24-6844-153E8680360A}"/>
              </a:ext>
            </a:extLst>
          </p:cNvPr>
          <p:cNvSpPr txBox="1"/>
          <p:nvPr/>
        </p:nvSpPr>
        <p:spPr>
          <a:xfrm>
            <a:off x="5958628" y="2883932"/>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3EE31367-D98C-3A1F-66B1-88F73614E8ED}"/>
              </a:ext>
            </a:extLst>
          </p:cNvPr>
          <p:cNvSpPr txBox="1"/>
          <p:nvPr/>
        </p:nvSpPr>
        <p:spPr>
          <a:xfrm>
            <a:off x="5958628" y="3601535"/>
            <a:ext cx="372533" cy="369332"/>
          </a:xfrm>
          <a:prstGeom prst="rect">
            <a:avLst/>
          </a:prstGeom>
          <a:noFill/>
        </p:spPr>
        <p:txBody>
          <a:bodyPr wrap="square" rtlCol="0">
            <a:spAutoFit/>
          </a:bodyPr>
          <a:lstStyle/>
          <a:p>
            <a:r>
              <a:rPr lang="en-US" altLang="zh-CN" dirty="0"/>
              <a:t>+</a:t>
            </a:r>
            <a:endParaRPr lang="zh-CN" altLang="en-US" dirty="0"/>
          </a:p>
        </p:txBody>
      </p:sp>
      <p:pic>
        <p:nvPicPr>
          <p:cNvPr id="12" name="Picture 4">
            <a:extLst>
              <a:ext uri="{FF2B5EF4-FFF2-40B4-BE49-F238E27FC236}">
                <a16:creationId xmlns:a16="http://schemas.microsoft.com/office/drawing/2014/main" id="{DC565168-21A3-74E3-A5B6-B95882E5B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F0668B1-13A7-AC12-2FE6-0AC38E6B3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2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25B545A-0749-338D-76B2-6CB3BE48E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B8B55-0511-7A82-38CF-9096ADC01F92}"/>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7ACE93B1-0FD1-2A55-7C06-3596D9C00B16}"/>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C505E171-8776-ACB2-B04F-9138342A1F7A}"/>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10F83D2-2D02-D95B-B888-1D46B978B50E}"/>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19F0724-07E9-3426-3F4A-D214612E9515}"/>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897A126F-48BE-A3B5-EAFB-86E5E38A5582}"/>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E5979291-3F42-5A36-CA14-E736A3402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43" y="1529378"/>
            <a:ext cx="2857203" cy="4057364"/>
          </a:xfrm>
          <a:prstGeom prst="rect">
            <a:avLst/>
          </a:prstGeom>
        </p:spPr>
      </p:pic>
      <p:sp>
        <p:nvSpPr>
          <p:cNvPr id="6" name="Sun 5">
            <a:extLst>
              <a:ext uri="{FF2B5EF4-FFF2-40B4-BE49-F238E27FC236}">
                <a16:creationId xmlns:a16="http://schemas.microsoft.com/office/drawing/2014/main" id="{41FFBA25-1018-8C40-01E4-985CE16B070D}"/>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ardrop 6">
            <a:extLst>
              <a:ext uri="{FF2B5EF4-FFF2-40B4-BE49-F238E27FC236}">
                <a16:creationId xmlns:a16="http://schemas.microsoft.com/office/drawing/2014/main" id="{1EF46AF4-5F4D-40FA-9459-C9A5325DF7CC}"/>
              </a:ext>
            </a:extLst>
          </p:cNvPr>
          <p:cNvSpPr/>
          <p:nvPr/>
        </p:nvSpPr>
        <p:spPr>
          <a:xfrm rot="18808756">
            <a:off x="4879323" y="2672292"/>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ardrop 7">
            <a:extLst>
              <a:ext uri="{FF2B5EF4-FFF2-40B4-BE49-F238E27FC236}">
                <a16:creationId xmlns:a16="http://schemas.microsoft.com/office/drawing/2014/main" id="{CB45B8EC-96BE-7A50-32AD-9205FACF6037}"/>
              </a:ext>
            </a:extLst>
          </p:cNvPr>
          <p:cNvSpPr/>
          <p:nvPr/>
        </p:nvSpPr>
        <p:spPr>
          <a:xfrm rot="18808756">
            <a:off x="5956232" y="2419327"/>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0DB92515-C9D1-1C21-0618-37673C892FD4}"/>
              </a:ext>
            </a:extLst>
          </p:cNvPr>
          <p:cNvSpPr/>
          <p:nvPr/>
        </p:nvSpPr>
        <p:spPr>
          <a:xfrm>
            <a:off x="4815773" y="1271258"/>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E7FA931-33C8-CD80-E41F-E7AABF7FDEF3}"/>
              </a:ext>
            </a:extLst>
          </p:cNvPr>
          <p:cNvSpPr txBox="1"/>
          <p:nvPr/>
        </p:nvSpPr>
        <p:spPr>
          <a:xfrm>
            <a:off x="5724008" y="2883932"/>
            <a:ext cx="607154"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B259A8EF-CF38-D4D9-9C14-F2B76A529956}"/>
              </a:ext>
            </a:extLst>
          </p:cNvPr>
          <p:cNvSpPr txBox="1"/>
          <p:nvPr/>
        </p:nvSpPr>
        <p:spPr>
          <a:xfrm>
            <a:off x="5734152" y="3616867"/>
            <a:ext cx="607153"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769B65BF-9D82-F0E7-899C-264E4D71A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B27668-89F5-6E0C-BA39-85E70ADEB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5FBAB5-9C15-E60C-3EE1-E2D088BEC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626" y="42567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3AA9CF-5FD3-8DB9-22BE-3E15E9057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612" y="455655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0C2796B-1FC1-684E-27FF-890607743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298" y="468421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AC16E5A-366A-8394-A9DA-C05110C62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622" y="254962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311FA7-760F-06CB-068A-1FFC899D0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100" y="3864818"/>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9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910EDDF2-B429-5572-492D-D218850E6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A6459-86DC-C4E0-3D8E-649F475C32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8430A97-EBD9-C184-E907-7B2CD7DDAC11}"/>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6C7523AE-20F0-ED49-AA41-BF78B7277082}"/>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E79E3C7-4800-9592-7E67-5A0487B6A7D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63B251D-A6C1-F442-8641-EB4DF84D532E}"/>
              </a:ext>
            </a:extLst>
          </p:cNvPr>
          <p:cNvSpPr txBox="1"/>
          <p:nvPr/>
        </p:nvSpPr>
        <p:spPr>
          <a:xfrm>
            <a:off x="6959599" y="2861548"/>
            <a:ext cx="1845733"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101F7645-D518-C3BC-462F-B3F2909366D4}"/>
              </a:ext>
            </a:extLst>
          </p:cNvPr>
          <p:cNvSpPr txBox="1"/>
          <p:nvPr/>
        </p:nvSpPr>
        <p:spPr>
          <a:xfrm>
            <a:off x="6959599" y="3650792"/>
            <a:ext cx="3166533" cy="584775"/>
          </a:xfrm>
          <a:prstGeom prst="rect">
            <a:avLst/>
          </a:prstGeom>
          <a:noFill/>
        </p:spPr>
        <p:txBody>
          <a:bodyPr wrap="square" rtlCol="0">
            <a:spAutoFit/>
          </a:bodyPr>
          <a:lstStyle/>
          <a:p>
            <a:r>
              <a:rPr lang="en-US" altLang="zh-CN" sz="3200" dirty="0"/>
              <a:t>Reproduction</a:t>
            </a:r>
            <a:endParaRPr lang="zh-CN" altLang="en-US" sz="3200" dirty="0"/>
          </a:p>
        </p:txBody>
      </p:sp>
      <p:pic>
        <p:nvPicPr>
          <p:cNvPr id="17" name="Picture 16" descr="A green tree with black background&#10;&#10;AI-generated content may be incorrect.">
            <a:extLst>
              <a:ext uri="{FF2B5EF4-FFF2-40B4-BE49-F238E27FC236}">
                <a16:creationId xmlns:a16="http://schemas.microsoft.com/office/drawing/2014/main" id="{C8051AAC-E814-845C-ED11-CEB2ED40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876" y="1542163"/>
            <a:ext cx="2503275" cy="3554770"/>
          </a:xfrm>
          <a:prstGeom prst="rect">
            <a:avLst/>
          </a:prstGeom>
        </p:spPr>
      </p:pic>
      <p:sp>
        <p:nvSpPr>
          <p:cNvPr id="10" name="TextBox 9">
            <a:extLst>
              <a:ext uri="{FF2B5EF4-FFF2-40B4-BE49-F238E27FC236}">
                <a16:creationId xmlns:a16="http://schemas.microsoft.com/office/drawing/2014/main" id="{5A35CCB4-A6B7-1989-2218-1E755AF137D5}"/>
              </a:ext>
            </a:extLst>
          </p:cNvPr>
          <p:cNvSpPr txBox="1"/>
          <p:nvPr/>
        </p:nvSpPr>
        <p:spPr>
          <a:xfrm>
            <a:off x="5852913" y="2916164"/>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FB3F15C8-BE37-AAA5-A467-728294995296}"/>
              </a:ext>
            </a:extLst>
          </p:cNvPr>
          <p:cNvSpPr txBox="1"/>
          <p:nvPr/>
        </p:nvSpPr>
        <p:spPr>
          <a:xfrm>
            <a:off x="5771696" y="3601535"/>
            <a:ext cx="559466"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FEEB9919-3908-0FFE-C129-00B1325CD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A14E8B-586E-A232-B392-D9A1C8AC8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64E9277-3DC4-6FD0-A6D8-EE6565064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97C6EE4-5BB1-FF4E-A5EA-D9A912894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C2EDA9-D481-C5B6-AB8F-B6CC2A1EE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170" y="374646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CB3D1E5-0B0A-9899-43F1-5AB558D6A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26265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8821474-B1FD-E093-41A6-AA7E9B263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954" y="3592675"/>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1EDDDEAC-BCD5-712E-8EF2-42BFC622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F288A-316D-B12A-8FFD-F801C1FBF60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1227D7-BF7D-25A2-3D86-5A7583F95D0E}"/>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5128E720-7FE2-3D99-5235-FA82DD6D9CC5}"/>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DD6392-22D5-C206-EB00-FF94A0C446C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F9FBEA5-1EE3-54A9-8C16-1CA671B267A5}"/>
              </a:ext>
            </a:extLst>
          </p:cNvPr>
          <p:cNvSpPr txBox="1"/>
          <p:nvPr/>
        </p:nvSpPr>
        <p:spPr>
          <a:xfrm>
            <a:off x="7063466" y="2745432"/>
            <a:ext cx="1845733" cy="646331"/>
          </a:xfrm>
          <a:prstGeom prst="rect">
            <a:avLst/>
          </a:prstGeom>
          <a:noFill/>
        </p:spPr>
        <p:txBody>
          <a:bodyPr wrap="square" rtlCol="0">
            <a:spAutoFit/>
          </a:bodyPr>
          <a:lstStyle/>
          <a:p>
            <a:r>
              <a:rPr lang="en-US" altLang="zh-CN" sz="3600" dirty="0"/>
              <a:t>Growth</a:t>
            </a:r>
            <a:endParaRPr lang="zh-CN" altLang="en-US" sz="3600" dirty="0"/>
          </a:p>
        </p:txBody>
      </p:sp>
      <p:pic>
        <p:nvPicPr>
          <p:cNvPr id="17" name="Picture 16" descr="A green tree with black background&#10;&#10;AI-generated content may be incorrect.">
            <a:extLst>
              <a:ext uri="{FF2B5EF4-FFF2-40B4-BE49-F238E27FC236}">
                <a16:creationId xmlns:a16="http://schemas.microsoft.com/office/drawing/2014/main" id="{25910161-108A-1BEC-1055-896418CC6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454" y="1324825"/>
            <a:ext cx="2932307" cy="4164016"/>
          </a:xfrm>
          <a:prstGeom prst="rect">
            <a:avLst/>
          </a:prstGeom>
        </p:spPr>
      </p:pic>
      <p:sp>
        <p:nvSpPr>
          <p:cNvPr id="10" name="TextBox 9">
            <a:extLst>
              <a:ext uri="{FF2B5EF4-FFF2-40B4-BE49-F238E27FC236}">
                <a16:creationId xmlns:a16="http://schemas.microsoft.com/office/drawing/2014/main" id="{5A44A269-AAE7-27D9-2DC0-A0CAB5107893}"/>
              </a:ext>
            </a:extLst>
          </p:cNvPr>
          <p:cNvSpPr txBox="1"/>
          <p:nvPr/>
        </p:nvSpPr>
        <p:spPr>
          <a:xfrm>
            <a:off x="5899361" y="2883931"/>
            <a:ext cx="806239" cy="369332"/>
          </a:xfrm>
          <a:prstGeom prst="rect">
            <a:avLst/>
          </a:prstGeom>
          <a:noFill/>
        </p:spPr>
        <p:txBody>
          <a:bodyPr wrap="square" rtlCol="0">
            <a:spAutoFit/>
          </a:bodyPr>
          <a:lstStyle/>
          <a:p>
            <a:r>
              <a:rPr lang="en-US" altLang="zh-CN" dirty="0"/>
              <a:t>++</a:t>
            </a:r>
            <a:endParaRPr lang="zh-CN" altLang="en-US" dirty="0"/>
          </a:p>
        </p:txBody>
      </p:sp>
      <p:pic>
        <p:nvPicPr>
          <p:cNvPr id="12" name="Picture 11">
            <a:extLst>
              <a:ext uri="{FF2B5EF4-FFF2-40B4-BE49-F238E27FC236}">
                <a16:creationId xmlns:a16="http://schemas.microsoft.com/office/drawing/2014/main" id="{0312459F-882D-DDCE-F0F2-5DBA21A92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3B0DD5-3FCE-68A7-5CAD-EB4B34320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F060FC-92C9-B67A-5228-5591A6879AE2}"/>
              </a:ext>
            </a:extLst>
          </p:cNvPr>
          <p:cNvSpPr txBox="1"/>
          <p:nvPr/>
        </p:nvSpPr>
        <p:spPr>
          <a:xfrm>
            <a:off x="5968772" y="3576936"/>
            <a:ext cx="372533" cy="369332"/>
          </a:xfrm>
          <a:prstGeom prst="rect">
            <a:avLst/>
          </a:prstGeom>
          <a:noFill/>
        </p:spPr>
        <p:txBody>
          <a:bodyPr wrap="square" rtlCol="0">
            <a:spAutoFit/>
          </a:bodyPr>
          <a:lstStyle/>
          <a:p>
            <a:r>
              <a:rPr lang="en-US" altLang="zh-CN" dirty="0"/>
              <a:t>+</a:t>
            </a:r>
            <a:endParaRPr lang="zh-CN" altLang="en-US" dirty="0"/>
          </a:p>
        </p:txBody>
      </p:sp>
      <p:sp>
        <p:nvSpPr>
          <p:cNvPr id="19" name="TextBox 18">
            <a:extLst>
              <a:ext uri="{FF2B5EF4-FFF2-40B4-BE49-F238E27FC236}">
                <a16:creationId xmlns:a16="http://schemas.microsoft.com/office/drawing/2014/main" id="{C0A1214B-D310-4A29-AF91-86FB83EE18E5}"/>
              </a:ext>
            </a:extLst>
          </p:cNvPr>
          <p:cNvSpPr txBox="1"/>
          <p:nvPr/>
        </p:nvSpPr>
        <p:spPr>
          <a:xfrm>
            <a:off x="7138178" y="3716701"/>
            <a:ext cx="3166533" cy="369332"/>
          </a:xfrm>
          <a:prstGeom prst="rect">
            <a:avLst/>
          </a:prstGeom>
          <a:noFill/>
        </p:spPr>
        <p:txBody>
          <a:bodyPr wrap="square" rtlCol="0">
            <a:spAutoFit/>
          </a:bodyPr>
          <a:lstStyle/>
          <a:p>
            <a:r>
              <a:rPr lang="en-US" altLang="zh-CN" dirty="0"/>
              <a:t>Reproduction</a:t>
            </a:r>
            <a:endParaRPr lang="zh-CN" altLang="en-US" dirty="0"/>
          </a:p>
        </p:txBody>
      </p:sp>
    </p:spTree>
    <p:extLst>
      <p:ext uri="{BB962C8B-B14F-4D97-AF65-F5344CB8AC3E}">
        <p14:creationId xmlns:p14="http://schemas.microsoft.com/office/powerpoint/2010/main" val="32185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(environmental cue)</a:t>
            </a:r>
          </a:p>
          <a:p>
            <a:endParaRPr lang="en-US" altLang="zh-CN" sz="2000" dirty="0"/>
          </a:p>
          <a:p>
            <a:endParaRPr lang="en-US" altLang="zh-CN" sz="2000" dirty="0"/>
          </a:p>
          <a:p>
            <a:r>
              <a:rPr lang="en-US" altLang="zh-CN" sz="2000" dirty="0"/>
              <a:t>‘Negative’ environmental events (environmental </a:t>
            </a:r>
            <a:r>
              <a:rPr lang="en-US" altLang="zh-CN" sz="2000" dirty="0" err="1"/>
              <a:t>vetos</a:t>
            </a:r>
            <a:r>
              <a:rPr lang="en-US" altLang="zh-CN" sz="2000" dirty="0"/>
              <a:t>)</a:t>
            </a:r>
          </a:p>
        </p:txBody>
      </p:sp>
      <p:sp>
        <p:nvSpPr>
          <p:cNvPr id="5" name="Sun 4">
            <a:extLst>
              <a:ext uri="{FF2B5EF4-FFF2-40B4-BE49-F238E27FC236}">
                <a16:creationId xmlns:a16="http://schemas.microsoft.com/office/drawing/2014/main" id="{6F0456EF-84D4-C284-D9D0-8CEABA62565C}"/>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loud 5">
            <a:extLst>
              <a:ext uri="{FF2B5EF4-FFF2-40B4-BE49-F238E27FC236}">
                <a16:creationId xmlns:a16="http://schemas.microsoft.com/office/drawing/2014/main" id="{B71FD808-BCDA-B366-65B1-02026ED51F48}"/>
              </a:ext>
            </a:extLst>
          </p:cNvPr>
          <p:cNvSpPr/>
          <p:nvPr/>
        </p:nvSpPr>
        <p:spPr>
          <a:xfrm>
            <a:off x="3988697" y="1943124"/>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dirty="0"/>
              <a:t>More seed (masting)</a:t>
            </a:r>
            <a:endParaRPr lang="zh-CN" altLang="en-US"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dirty="0"/>
              <a:t>More growth (non-masting)</a:t>
            </a:r>
            <a:endParaRPr lang="zh-CN" altLang="en-US" dirty="0"/>
          </a:p>
        </p:txBody>
      </p:sp>
      <p:sp>
        <p:nvSpPr>
          <p:cNvPr id="20" name="TextBox 19">
            <a:extLst>
              <a:ext uri="{FF2B5EF4-FFF2-40B4-BE49-F238E27FC236}">
                <a16:creationId xmlns:a16="http://schemas.microsoft.com/office/drawing/2014/main" id="{733B5286-3037-C492-39CE-AB8EB52F4705}"/>
              </a:ext>
            </a:extLst>
          </p:cNvPr>
          <p:cNvSpPr txBox="1"/>
          <p:nvPr/>
        </p:nvSpPr>
        <p:spPr>
          <a:xfrm>
            <a:off x="2133064" y="5536003"/>
            <a:ext cx="9591383" cy="400110"/>
          </a:xfrm>
          <a:prstGeom prst="rect">
            <a:avLst/>
          </a:prstGeom>
          <a:noFill/>
        </p:spPr>
        <p:txBody>
          <a:bodyPr wrap="square" rtlCol="0">
            <a:spAutoFit/>
          </a:bodyPr>
          <a:lstStyle/>
          <a:p>
            <a:r>
              <a:rPr lang="en-US" altLang="zh-CN" sz="2000" dirty="0"/>
              <a:t>Trade-offs help to maximize plants’ fitness when resources are limited</a:t>
            </a:r>
            <a:endParaRPr lang="zh-CN" altLang="en-US" sz="2000" dirty="0"/>
          </a:p>
        </p:txBody>
      </p:sp>
    </p:spTree>
    <p:extLst>
      <p:ext uri="{BB962C8B-B14F-4D97-AF65-F5344CB8AC3E}">
        <p14:creationId xmlns:p14="http://schemas.microsoft.com/office/powerpoint/2010/main" val="121898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A662B0D-EB1B-CA16-9AD8-39007CAD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D0A5-73A9-A938-7153-F11AE4AA557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238CA2F-ED2A-7C7C-DC8A-9DF1835ECDD8}"/>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6" name="Picture 5" descr="A diagram of a red arrow pointing to a red line&#10;&#10;AI-generated content may be incorrect.">
            <a:extLst>
              <a:ext uri="{FF2B5EF4-FFF2-40B4-BE49-F238E27FC236}">
                <a16:creationId xmlns:a16="http://schemas.microsoft.com/office/drawing/2014/main" id="{157F6DBC-BD07-6DD8-DB79-58D2F7DE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0117" y="2043035"/>
            <a:ext cx="3093671" cy="2771929"/>
          </a:xfrm>
          <a:prstGeom prst="rect">
            <a:avLst/>
          </a:prstGeom>
        </p:spPr>
      </p:pic>
      <p:sp>
        <p:nvSpPr>
          <p:cNvPr id="9" name="TextBox 8">
            <a:extLst>
              <a:ext uri="{FF2B5EF4-FFF2-40B4-BE49-F238E27FC236}">
                <a16:creationId xmlns:a16="http://schemas.microsoft.com/office/drawing/2014/main" id="{BE7D8C48-BB91-33BC-8BFC-0544BA58878D}"/>
              </a:ext>
            </a:extLst>
          </p:cNvPr>
          <p:cNvSpPr txBox="1"/>
          <p:nvPr/>
        </p:nvSpPr>
        <p:spPr>
          <a:xfrm>
            <a:off x="7056649" y="5000629"/>
            <a:ext cx="6019597" cy="369332"/>
          </a:xfrm>
          <a:prstGeom prst="rect">
            <a:avLst/>
          </a:prstGeom>
          <a:noFill/>
        </p:spPr>
        <p:txBody>
          <a:bodyPr wrap="square" rtlCol="0">
            <a:spAutoFit/>
          </a:bodyPr>
          <a:lstStyle/>
          <a:p>
            <a:r>
              <a:rPr lang="en-US" altLang="zh-CN" dirty="0"/>
              <a:t>Vincent, C., &amp; Ibáñez, I., </a:t>
            </a:r>
            <a:r>
              <a:rPr lang="en-US" altLang="zh-CN" i="1" dirty="0"/>
              <a:t>Ecosphere, </a:t>
            </a:r>
            <a:r>
              <a:rPr lang="en-US" altLang="zh-CN" dirty="0"/>
              <a:t>2024</a:t>
            </a:r>
            <a:endParaRPr lang="zh-CN" altLang="en-US" dirty="0"/>
          </a:p>
        </p:txBody>
      </p:sp>
      <p:sp>
        <p:nvSpPr>
          <p:cNvPr id="10" name="TextBox 9">
            <a:extLst>
              <a:ext uri="{FF2B5EF4-FFF2-40B4-BE49-F238E27FC236}">
                <a16:creationId xmlns:a16="http://schemas.microsoft.com/office/drawing/2014/main" id="{640D53BC-BE39-4FDD-688E-014DE2074F05}"/>
              </a:ext>
            </a:extLst>
          </p:cNvPr>
          <p:cNvSpPr txBox="1"/>
          <p:nvPr/>
        </p:nvSpPr>
        <p:spPr>
          <a:xfrm>
            <a:off x="1227667" y="2767279"/>
            <a:ext cx="5828982"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40% no trade-off; 40% trade-off; 20% conditional</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Climate is very critical, the reproductive cycle is critical</a:t>
            </a:r>
            <a:endParaRPr lang="zh-CN" altLang="en-US" sz="2000" dirty="0"/>
          </a:p>
        </p:txBody>
      </p:sp>
    </p:spTree>
    <p:extLst>
      <p:ext uri="{BB962C8B-B14F-4D97-AF65-F5344CB8AC3E}">
        <p14:creationId xmlns:p14="http://schemas.microsoft.com/office/powerpoint/2010/main" val="3131376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2125</TotalTime>
  <Words>2190</Words>
  <Application>Microsoft Office PowerPoint</Application>
  <PresentationFormat>Widescreen</PresentationFormat>
  <Paragraphs>180</Paragraphs>
  <Slides>16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等线</vt:lpstr>
      <vt:lpstr>等线 Light</vt:lpstr>
      <vt:lpstr>Arial</vt:lpstr>
      <vt:lpstr>Britannic Bold</vt:lpstr>
      <vt:lpstr>Office Theme</vt:lpstr>
      <vt:lpstr>     A Fine Balance’: Exploring the Interplay of Reproductive Strategies and Growth Dynamics in Trees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11</cp:revision>
  <dcterms:created xsi:type="dcterms:W3CDTF">2025-03-19T05:29:56Z</dcterms:created>
  <dcterms:modified xsi:type="dcterms:W3CDTF">2025-10-15T05:45:37Z</dcterms:modified>
</cp:coreProperties>
</file>